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3"/>
  </p:notesMasterIdLst>
  <p:sldIdLst>
    <p:sldId id="273" r:id="rId2"/>
    <p:sldId id="292" r:id="rId3"/>
    <p:sldId id="274" r:id="rId4"/>
    <p:sldId id="362" r:id="rId5"/>
    <p:sldId id="363" r:id="rId6"/>
    <p:sldId id="414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416" r:id="rId15"/>
    <p:sldId id="395" r:id="rId16"/>
    <p:sldId id="396" r:id="rId17"/>
    <p:sldId id="397" r:id="rId18"/>
    <p:sldId id="399" r:id="rId19"/>
    <p:sldId id="398" r:id="rId20"/>
    <p:sldId id="404" r:id="rId21"/>
    <p:sldId id="400" r:id="rId22"/>
    <p:sldId id="401" r:id="rId23"/>
    <p:sldId id="402" r:id="rId24"/>
    <p:sldId id="403" r:id="rId25"/>
    <p:sldId id="405" r:id="rId26"/>
    <p:sldId id="409" r:id="rId27"/>
    <p:sldId id="412" r:id="rId28"/>
    <p:sldId id="413" r:id="rId29"/>
    <p:sldId id="415" r:id="rId30"/>
    <p:sldId id="408" r:id="rId31"/>
    <p:sldId id="411" r:id="rId32"/>
    <p:sldId id="406" r:id="rId33"/>
    <p:sldId id="407" r:id="rId34"/>
    <p:sldId id="394" r:id="rId35"/>
    <p:sldId id="393" r:id="rId36"/>
    <p:sldId id="410" r:id="rId37"/>
    <p:sldId id="382" r:id="rId38"/>
    <p:sldId id="383" r:id="rId39"/>
    <p:sldId id="384" r:id="rId40"/>
    <p:sldId id="364" r:id="rId41"/>
    <p:sldId id="365" r:id="rId42"/>
    <p:sldId id="293" r:id="rId43"/>
    <p:sldId id="290" r:id="rId44"/>
    <p:sldId id="289" r:id="rId45"/>
    <p:sldId id="381" r:id="rId46"/>
    <p:sldId id="287" r:id="rId47"/>
    <p:sldId id="278" r:id="rId48"/>
    <p:sldId id="283" r:id="rId49"/>
    <p:sldId id="258" r:id="rId50"/>
    <p:sldId id="281" r:id="rId51"/>
    <p:sldId id="276" r:id="rId52"/>
    <p:sldId id="275" r:id="rId53"/>
    <p:sldId id="296" r:id="rId54"/>
    <p:sldId id="376" r:id="rId55"/>
    <p:sldId id="297" r:id="rId56"/>
    <p:sldId id="295" r:id="rId57"/>
    <p:sldId id="298" r:id="rId58"/>
    <p:sldId id="299" r:id="rId59"/>
    <p:sldId id="300" r:id="rId60"/>
    <p:sldId id="285" r:id="rId61"/>
    <p:sldId id="378" r:id="rId62"/>
    <p:sldId id="280" r:id="rId63"/>
    <p:sldId id="277" r:id="rId64"/>
    <p:sldId id="335" r:id="rId65"/>
    <p:sldId id="346" r:id="rId66"/>
    <p:sldId id="354" r:id="rId67"/>
    <p:sldId id="353" r:id="rId68"/>
    <p:sldId id="347" r:id="rId69"/>
    <p:sldId id="349" r:id="rId70"/>
    <p:sldId id="350" r:id="rId71"/>
    <p:sldId id="352" r:id="rId72"/>
    <p:sldId id="348" r:id="rId73"/>
    <p:sldId id="360" r:id="rId74"/>
    <p:sldId id="361" r:id="rId75"/>
    <p:sldId id="338" r:id="rId76"/>
    <p:sldId id="337" r:id="rId77"/>
    <p:sldId id="340" r:id="rId78"/>
    <p:sldId id="341" r:id="rId79"/>
    <p:sldId id="342" r:id="rId80"/>
    <p:sldId id="343" r:id="rId81"/>
    <p:sldId id="344" r:id="rId82"/>
    <p:sldId id="355" r:id="rId83"/>
    <p:sldId id="345" r:id="rId84"/>
    <p:sldId id="358" r:id="rId85"/>
    <p:sldId id="359" r:id="rId86"/>
    <p:sldId id="366" r:id="rId87"/>
    <p:sldId id="367" r:id="rId88"/>
    <p:sldId id="368" r:id="rId89"/>
    <p:sldId id="369" r:id="rId90"/>
    <p:sldId id="380" r:id="rId91"/>
    <p:sldId id="370" r:id="rId92"/>
    <p:sldId id="372" r:id="rId93"/>
    <p:sldId id="371" r:id="rId94"/>
    <p:sldId id="374" r:id="rId95"/>
    <p:sldId id="373" r:id="rId96"/>
    <p:sldId id="375" r:id="rId97"/>
    <p:sldId id="377" r:id="rId98"/>
    <p:sldId id="379" r:id="rId99"/>
    <p:sldId id="333" r:id="rId100"/>
    <p:sldId id="339" r:id="rId101"/>
    <p:sldId id="334" r:id="rId102"/>
    <p:sldId id="336" r:id="rId103"/>
    <p:sldId id="301" r:id="rId104"/>
    <p:sldId id="357" r:id="rId105"/>
    <p:sldId id="302" r:id="rId106"/>
    <p:sldId id="303" r:id="rId107"/>
    <p:sldId id="304" r:id="rId108"/>
    <p:sldId id="305" r:id="rId109"/>
    <p:sldId id="306" r:id="rId110"/>
    <p:sldId id="307" r:id="rId111"/>
    <p:sldId id="308" r:id="rId112"/>
    <p:sldId id="309" r:id="rId113"/>
    <p:sldId id="310" r:id="rId114"/>
    <p:sldId id="311" r:id="rId115"/>
    <p:sldId id="322" r:id="rId116"/>
    <p:sldId id="323" r:id="rId117"/>
    <p:sldId id="324" r:id="rId118"/>
    <p:sldId id="325" r:id="rId119"/>
    <p:sldId id="327" r:id="rId120"/>
    <p:sldId id="326" r:id="rId121"/>
    <p:sldId id="328" r:id="rId122"/>
    <p:sldId id="329" r:id="rId123"/>
    <p:sldId id="331" r:id="rId124"/>
    <p:sldId id="332" r:id="rId125"/>
    <p:sldId id="330" r:id="rId126"/>
    <p:sldId id="312" r:id="rId127"/>
    <p:sldId id="385" r:id="rId128"/>
    <p:sldId id="316" r:id="rId129"/>
    <p:sldId id="317" r:id="rId130"/>
    <p:sldId id="318" r:id="rId131"/>
    <p:sldId id="320" r:id="rId132"/>
    <p:sldId id="319" r:id="rId133"/>
    <p:sldId id="321" r:id="rId134"/>
    <p:sldId id="315" r:id="rId135"/>
    <p:sldId id="313" r:id="rId136"/>
    <p:sldId id="314" r:id="rId137"/>
    <p:sldId id="288" r:id="rId138"/>
    <p:sldId id="291" r:id="rId139"/>
    <p:sldId id="259" r:id="rId140"/>
    <p:sldId id="260" r:id="rId141"/>
    <p:sldId id="261" r:id="rId142"/>
    <p:sldId id="262" r:id="rId143"/>
    <p:sldId id="263" r:id="rId144"/>
    <p:sldId id="264" r:id="rId145"/>
    <p:sldId id="265" r:id="rId146"/>
    <p:sldId id="266" r:id="rId147"/>
    <p:sldId id="272" r:id="rId148"/>
    <p:sldId id="268" r:id="rId149"/>
    <p:sldId id="269" r:id="rId150"/>
    <p:sldId id="270" r:id="rId151"/>
    <p:sldId id="271" r:id="rId152"/>
  </p:sldIdLst>
  <p:sldSz cx="12195175" cy="6859588"/>
  <p:notesSz cx="6797675" cy="9926638"/>
  <p:defaultTextStyle>
    <a:defPPr>
      <a:defRPr lang="de-DE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45F13E-0E77-A448-8189-575E65E3E1A7}">
          <p14:sldIdLst>
            <p14:sldId id="273"/>
            <p14:sldId id="292"/>
            <p14:sldId id="274"/>
            <p14:sldId id="362"/>
            <p14:sldId id="363"/>
            <p14:sldId id="414"/>
            <p14:sldId id="386"/>
            <p14:sldId id="387"/>
            <p14:sldId id="388"/>
            <p14:sldId id="389"/>
            <p14:sldId id="390"/>
            <p14:sldId id="391"/>
            <p14:sldId id="392"/>
            <p14:sldId id="416"/>
            <p14:sldId id="395"/>
            <p14:sldId id="396"/>
            <p14:sldId id="397"/>
            <p14:sldId id="399"/>
            <p14:sldId id="398"/>
            <p14:sldId id="404"/>
            <p14:sldId id="400"/>
            <p14:sldId id="401"/>
            <p14:sldId id="402"/>
            <p14:sldId id="403"/>
            <p14:sldId id="405"/>
            <p14:sldId id="409"/>
            <p14:sldId id="412"/>
            <p14:sldId id="413"/>
            <p14:sldId id="415"/>
            <p14:sldId id="408"/>
            <p14:sldId id="411"/>
            <p14:sldId id="406"/>
            <p14:sldId id="407"/>
            <p14:sldId id="394"/>
            <p14:sldId id="393"/>
            <p14:sldId id="410"/>
            <p14:sldId id="382"/>
            <p14:sldId id="383"/>
            <p14:sldId id="384"/>
            <p14:sldId id="364"/>
            <p14:sldId id="365"/>
            <p14:sldId id="293"/>
            <p14:sldId id="290"/>
            <p14:sldId id="289"/>
            <p14:sldId id="381"/>
            <p14:sldId id="287"/>
            <p14:sldId id="278"/>
            <p14:sldId id="283"/>
            <p14:sldId id="258"/>
            <p14:sldId id="281"/>
            <p14:sldId id="276"/>
            <p14:sldId id="275"/>
            <p14:sldId id="296"/>
            <p14:sldId id="376"/>
            <p14:sldId id="297"/>
            <p14:sldId id="295"/>
            <p14:sldId id="298"/>
            <p14:sldId id="299"/>
            <p14:sldId id="300"/>
            <p14:sldId id="285"/>
            <p14:sldId id="378"/>
            <p14:sldId id="280"/>
            <p14:sldId id="277"/>
          </p14:sldIdLst>
        </p14:section>
        <p14:section name="Model Data Implications" id="{8B283D7B-2A5C-C848-84A6-2C34F8EEF2AC}">
          <p14:sldIdLst>
            <p14:sldId id="335"/>
            <p14:sldId id="346"/>
            <p14:sldId id="354"/>
            <p14:sldId id="353"/>
            <p14:sldId id="347"/>
            <p14:sldId id="349"/>
            <p14:sldId id="350"/>
            <p14:sldId id="352"/>
            <p14:sldId id="348"/>
            <p14:sldId id="360"/>
            <p14:sldId id="361"/>
          </p14:sldIdLst>
        </p14:section>
        <p14:section name="Locally Budgeted Uncertainty Robust" id="{1BA2CA05-5554-5C4E-AF4D-BF3E3130FD9F}">
          <p14:sldIdLst>
            <p14:sldId id="338"/>
            <p14:sldId id="337"/>
            <p14:sldId id="340"/>
            <p14:sldId id="341"/>
            <p14:sldId id="342"/>
            <p14:sldId id="343"/>
            <p14:sldId id="344"/>
            <p14:sldId id="355"/>
            <p14:sldId id="345"/>
            <p14:sldId id="358"/>
            <p14:sldId id="359"/>
            <p14:sldId id="366"/>
            <p14:sldId id="367"/>
            <p14:sldId id="368"/>
            <p14:sldId id="369"/>
            <p14:sldId id="380"/>
            <p14:sldId id="370"/>
            <p14:sldId id="372"/>
            <p14:sldId id="371"/>
            <p14:sldId id="374"/>
            <p14:sldId id="373"/>
            <p14:sldId id="375"/>
            <p14:sldId id="377"/>
            <p14:sldId id="379"/>
          </p14:sldIdLst>
        </p14:section>
        <p14:section name="Discrete Robust" id="{A5337E2F-ED48-C942-8A25-93C2BBADA71F}">
          <p14:sldIdLst>
            <p14:sldId id="333"/>
            <p14:sldId id="339"/>
            <p14:sldId id="334"/>
            <p14:sldId id="336"/>
          </p14:sldIdLst>
        </p14:section>
        <p14:section name="D* Lite" id="{5A111079-299C-3541-9040-B04816C7033D}">
          <p14:sldIdLst>
            <p14:sldId id="301"/>
            <p14:sldId id="357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1"/>
            <p14:sldId id="332"/>
            <p14:sldId id="330"/>
            <p14:sldId id="312"/>
            <p14:sldId id="385"/>
            <p14:sldId id="316"/>
            <p14:sldId id="317"/>
            <p14:sldId id="318"/>
            <p14:sldId id="320"/>
            <p14:sldId id="319"/>
            <p14:sldId id="321"/>
            <p14:sldId id="315"/>
            <p14:sldId id="313"/>
            <p14:sldId id="314"/>
          </p14:sldIdLst>
        </p14:section>
        <p14:section name="EXTRA" id="{8AF9080A-FAA6-0948-96D5-5E33EB5A9F77}">
          <p14:sldIdLst>
            <p14:sldId id="288"/>
            <p14:sldId id="291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72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1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3B3"/>
    <a:srgbClr val="E53138"/>
    <a:srgbClr val="FFDE7B"/>
    <a:srgbClr val="9E7FA6"/>
    <a:srgbClr val="88E6B3"/>
    <a:srgbClr val="BC2A33"/>
    <a:srgbClr val="FFFFFF"/>
    <a:srgbClr val="F29400"/>
    <a:srgbClr val="46A65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1" autoAdjust="0"/>
    <p:restoredTop sz="97840" autoAdjust="0"/>
  </p:normalViewPr>
  <p:slideViewPr>
    <p:cSldViewPr>
      <p:cViewPr>
        <p:scale>
          <a:sx n="131" d="100"/>
          <a:sy n="131" d="100"/>
        </p:scale>
        <p:origin x="-168" y="-152"/>
      </p:cViewPr>
      <p:guideLst>
        <p:guide orient="horz" pos="2160"/>
        <p:guide pos="2881"/>
        <p:guide orient="horz" pos="2161"/>
        <p:guide pos="3841"/>
      </p:guideLst>
    </p:cSldViewPr>
  </p:slideViewPr>
  <p:outlineViewPr>
    <p:cViewPr>
      <p:scale>
        <a:sx n="33" d="100"/>
        <a:sy n="33" d="100"/>
      </p:scale>
      <p:origin x="0" y="-8525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>
      <p:cViewPr varScale="1">
        <p:scale>
          <a:sx n="61" d="100"/>
          <a:sy n="61" d="100"/>
        </p:scale>
        <p:origin x="240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Project cost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tx2"/>
              </a:solidFill>
            </c:spPr>
            <c:extLst>
              <c:ext xmlns:c16="http://schemas.microsoft.com/office/drawing/2014/chart" uri="{C3380CC4-5D6E-409C-BE32-E72D297353CC}">
                <c16:uniqueId val="{00000001-727D-4FBF-8EA1-DB7FA100F24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727D-4FBF-8EA1-DB7FA100F244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5-727D-4FBF-8EA1-DB7FA100F244}"/>
              </c:ext>
            </c:extLst>
          </c:dPt>
          <c:dPt>
            <c:idx val="3"/>
            <c:bubble3D val="0"/>
            <c:spPr>
              <a:solidFill>
                <a:schemeClr val="accent1">
                  <a:alpha val="48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727D-4FBF-8EA1-DB7FA100F244}"/>
              </c:ext>
            </c:extLst>
          </c:dPt>
          <c:dLbls>
            <c:dLbl>
              <c:idx val="0"/>
              <c:layout>
                <c:manualLayout>
                  <c:x val="-1.4156313283670014E-3"/>
                  <c:y val="-9.40597073140722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7D-4FBF-8EA1-DB7FA100F244}"/>
                </c:ext>
              </c:extLst>
            </c:dLbl>
            <c:dLbl>
              <c:idx val="1"/>
              <c:layout>
                <c:manualLayout>
                  <c:x val="-9.3178963266227592E-3"/>
                  <c:y val="-0.110785624464785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27D-4FBF-8EA1-DB7FA100F244}"/>
                </c:ext>
              </c:extLst>
            </c:dLbl>
            <c:dLbl>
              <c:idx val="2"/>
              <c:layout>
                <c:manualLayout>
                  <c:x val="1.202108568412329E-2"/>
                  <c:y val="-2.24428430235625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27D-4FBF-8EA1-DB7FA100F244}"/>
                </c:ext>
              </c:extLst>
            </c:dLbl>
            <c:dLbl>
              <c:idx val="3"/>
              <c:layout>
                <c:manualLayout>
                  <c:x val="3.7860022174841301E-2"/>
                  <c:y val="-8.384212279001532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27D-4FBF-8EA1-DB7FA100F2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rtl="0">
                  <a:defRPr>
                    <a:solidFill>
                      <a:schemeClr val="bg1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27D-4FBF-8EA1-DB7FA100F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 rtl="0">
        <a:defRPr sz="1800" baseline="0"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09537-6DD8-4D70-8E12-BD185930ACAE}" type="datetimeFigureOut">
              <a:rPr lang="de-DE" smtClean="0"/>
              <a:t>10.01.26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85328-5759-450C-BB1E-C55C1A0371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96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21103-1890-3FBB-67F9-F3C478BCD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457E2-02BF-3FEB-3E7B-B81D8E9D5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428AA-AE57-00BB-9F4F-C3885FEAD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6AD96-551D-3C8A-FC50-D138EC807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11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A0598-8450-C79A-DDF3-61F7B3F53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52BF-3F55-A350-0E29-D4FEF6A71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DD544-8431-B537-1A95-D113436FA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13F3-8DBD-D73B-3F11-42DEA1CC5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57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6E33-7BEE-62C2-4936-B28FF079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077CB-C81F-6D72-A860-97A70D24D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15BCD-12CB-ACF1-0610-3C8816577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54BC-6E3B-F4E7-B8A7-4668C6F61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59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2918E-4341-D0B2-32DB-3C5BFD52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25CBE-90A3-D01A-788F-69ADBF7F2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F9994-8F0A-9464-06A8-D29DA621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934C3-C4D4-E16F-5BE0-F4A6B9E2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29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F17DC-3850-89C8-077A-F03B1DCBA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08E91-45B9-7DAC-26B5-0D140C27C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2DC7A-C0AB-2124-FCDC-7CA4E3379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9CD0C-BDFC-5D2F-9CC4-29C28BFD1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11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6126-6E22-7502-B2B9-DBEC00000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74E58-50C7-1118-CB6A-5FE20DC01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1143B-1A10-B747-12DF-BFBD4D693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399C-AD8E-16BC-DF1A-7BA74FEEC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65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FC676-BDDA-9C69-D97F-EE634FDB1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88917B-5997-ECDE-5AF7-60419B62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F7F49-3544-8E7F-67D7-B8C8609E3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796316-00B6-2165-5B64-B64A5A73F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9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ACE9-421A-84F9-08FB-AA538DD6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4C238-C49F-E860-D83B-411FE1B90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5929D-30C3-8A0D-7083-24B855B10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0AF6B-3AF7-E6D5-9BDC-7B18D7C2A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13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C30-8BEE-0004-FA17-FB6A9A8B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1836B-42CB-DFAF-94EA-0CF839B5C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234FF-CCD2-25C1-F94C-583847DD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E40C5-DC2C-F478-A1BB-AF724D957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6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228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16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70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94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09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C920-CDE2-B186-5489-2D0749F1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54767-AE8B-1B82-40AC-E82DF9FD5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1EAC5-8213-A3C1-B949-84CF22D37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0B04-8F68-DE20-7E44-5C4629CC6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29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0166-6457-745D-849A-A7E019EB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816CA-08C6-0AEC-BA97-D7FA4D8B1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C987D-39A9-EEA9-EBFB-41243720C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902BE-B6D4-F195-3CE3-7FBF5859C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44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2BE2-ACB6-E7EE-FE3B-2AA21312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47C025-8659-A875-5657-6918B897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E9363-23BF-DF1E-EC45-8A176EA52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014FB-9CA9-68AA-0E2C-38BDF05C2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01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0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B1848-0F4F-E335-A4E7-227CE570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C78AE5-BAE5-54E7-EACA-9DA963AD0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09F947-7870-4B43-0A9A-210B04048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EE639-F783-F3AF-C008-6917D8259F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17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394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37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wiwi.uni-passau.de/en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350045"/>
            <a:ext cx="12195175" cy="32408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0463" y="1773650"/>
            <a:ext cx="10467525" cy="576395"/>
          </a:xfrm>
          <a:prstGeom prst="rect">
            <a:avLst/>
          </a:prstGeom>
        </p:spPr>
        <p:txBody>
          <a:bodyPr lIns="0" tIns="54425" rIns="0" bIns="128563" anchor="b" anchorCtr="0"/>
          <a:lstStyle>
            <a:lvl1pPr marL="0" indent="0">
              <a:buNone/>
              <a:defRPr sz="33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45160" y="5590883"/>
            <a:ext cx="6722829" cy="863800"/>
          </a:xfrm>
          <a:prstGeom prst="rect">
            <a:avLst/>
          </a:prstGeom>
        </p:spPr>
        <p:txBody>
          <a:bodyPr lIns="108850" tIns="299981" rIns="108850" bIns="54425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9" name="Grafik 8" descr="Logo of the School of Business, Economics and Information Systems at the University of Passau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99" y="130125"/>
            <a:ext cx="2936847" cy="13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links/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1" y="2840400"/>
            <a:ext cx="3791938" cy="153000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3852000" y="1260000"/>
            <a:ext cx="8354175" cy="468000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23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0" y="1260000"/>
            <a:ext cx="3791938" cy="1526400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4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867786" y="1260000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27" name="Foliennummernplatzhalter 10"/>
          <p:cNvSpPr txBox="1">
            <a:spLocks/>
          </p:cNvSpPr>
          <p:nvPr userDrawn="1"/>
        </p:nvSpPr>
        <p:spPr>
          <a:xfrm>
            <a:off x="10947801" y="6445493"/>
            <a:ext cx="720187" cy="360083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de-DE"/>
            </a:defPPr>
            <a:lvl1pPr marL="0" algn="r" defTabSz="1088502" rtl="0" eaLnBrk="1" latinLnBrk="0" hangingPunct="1"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742581-81B1-425F-B25E-3CD197136A05}" type="slidenum">
              <a:rPr lang="en-GB" noProof="0" smtClean="0">
                <a:solidFill>
                  <a:srgbClr val="7F7F7F"/>
                </a:solidFill>
              </a:rPr>
              <a:pPr/>
              <a:t>‹#›</a:t>
            </a:fld>
            <a:endParaRPr lang="en-GB" noProof="0" dirty="0">
              <a:solidFill>
                <a:srgbClr val="7F7F7F"/>
              </a:solidFill>
            </a:endParaRPr>
          </a:p>
        </p:txBody>
      </p:sp>
      <p:sp>
        <p:nvSpPr>
          <p:cNvPr id="28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1" y="4419702"/>
            <a:ext cx="3791938" cy="1526400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9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0" y="2844000"/>
            <a:ext cx="3791938" cy="113857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0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AB22D4-911A-43C7-BC21-9A59E26B8C3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A49406-DF47-49D3-9C4C-4998E8A03C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1E3207-0235-4FF2-A11A-87CF19B14A3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501F36-5001-4ECF-B5D1-7F578ABF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1816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rechts/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8403238" y="2841058"/>
            <a:ext cx="3791937" cy="1512518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" y="1268707"/>
            <a:ext cx="8354175" cy="4682621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403240" y="1268707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1913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14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8403240" y="4403819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8403239" y="2841058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F9AC804-6BEE-4529-9102-ED3A97C1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ED13DB-7E42-421F-A5A8-14D0603E792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8C11EF-D703-464A-AB68-6D5E05DEB8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01648E-2E53-4B01-A1C7-8125448811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39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268708"/>
            <a:ext cx="12195175" cy="257400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2" y="1268709"/>
            <a:ext cx="11236075" cy="2592987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/>
          </p:nvPr>
        </p:nvSpPr>
        <p:spPr>
          <a:xfrm>
            <a:off x="0" y="3896103"/>
            <a:ext cx="12212113" cy="2052475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8CB0B1-3053-4066-B733-C4EBC2CD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1CA85F-9036-4320-B07A-7C40C13047A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82D46B-AB78-4005-AFFF-596CCDFB82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436ADF-453A-4181-905C-FF7B2B7DCF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00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males Panorama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268707"/>
            <a:ext cx="12195175" cy="2952684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2" y="1268709"/>
            <a:ext cx="11236075" cy="2592987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/>
          </p:nvPr>
        </p:nvSpPr>
        <p:spPr>
          <a:xfrm>
            <a:off x="0" y="4256185"/>
            <a:ext cx="12212113" cy="1692392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ED1FF0-A69E-4D5F-924B-4F628743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3B6982-7100-40DA-88DC-EE146BB3609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AAA4B8-47E2-4773-A894-6E5A6EC7E5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FA6226-B02E-4795-A123-AE03149F6A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340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8403238" y="2841058"/>
            <a:ext cx="3791937" cy="1530354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403240" y="1268707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1913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14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8403240" y="4403819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8403240" y="2841058"/>
            <a:ext cx="3791938" cy="1530354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3590893-4150-4B39-9D75-4FF8EE98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0273CCD-BA47-4975-94AE-A5F64ADAB0E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15E7368B-04A2-48F0-B824-51ADB0DEB4E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B8A432F0-B357-4B8B-BBE1-B66D654BD7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44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1" y="2844000"/>
            <a:ext cx="3791938" cy="1530354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1" y="1268707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791938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14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1" y="4414622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1" y="2844659"/>
            <a:ext cx="3791938" cy="1377223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34429EE-62C5-475F-BD05-B4E7C93C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7ED6C4-58B2-49D2-BC49-F4D4D19F9A9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A09B6B-A019-4B84-B9DF-EB9EB6A59E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1DA07E-5C10-4CDD-AF7D-6ADBF223D5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81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iebiger Inhalt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quarter" idx="15" hasCustomPrompt="1"/>
          </p:nvPr>
        </p:nvSpPr>
        <p:spPr>
          <a:xfrm>
            <a:off x="431914" y="1268708"/>
            <a:ext cx="11236075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D04A745-E4C1-4A1D-8276-E52903C5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6C9D8A-8218-4026-8EAF-A8676C1E20D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336062-31FD-4D73-90B9-26ED1EACD0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6E0D58-BC50-4F22-933E-548914B63E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932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iebiger 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quarter" idx="15" hasCustomPrompt="1"/>
          </p:nvPr>
        </p:nvSpPr>
        <p:spPr>
          <a:xfrm>
            <a:off x="431914" y="1773609"/>
            <a:ext cx="11236075" cy="3817273"/>
          </a:xfrm>
          <a:prstGeom prst="rect">
            <a:avLst/>
          </a:prstGeom>
        </p:spPr>
        <p:txBody>
          <a:bodyPr lIns="257126" tIns="257126" rIns="108850" bIns="54425" anchor="ctr" anchorCtr="0"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81407" y="1268708"/>
            <a:ext cx="10486581" cy="360445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" y="1268708"/>
            <a:ext cx="1181407" cy="360445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1913" y="5590884"/>
            <a:ext cx="10486581" cy="360445"/>
          </a:xfrm>
          <a:prstGeom prst="rect">
            <a:avLst/>
          </a:prstGeom>
        </p:spPr>
        <p:txBody>
          <a:bodyPr lIns="107136" tIns="55711" rIns="108850" bIns="54425" anchor="b" anchorCtr="0">
            <a:normAutofit/>
          </a:bodyPr>
          <a:lstStyle>
            <a:lvl1pPr marL="0" indent="0">
              <a:buNone/>
              <a:defRPr sz="1700"/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6DD025A-FA0C-42D9-AA35-BA8E3F65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F7292-3489-4A92-AABA-2794AFE71EF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AB3A51-1C57-4A87-B57F-0B95EAF313E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8D3C22-D1B3-4597-A9E7-1C03364158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0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1260292"/>
            <a:ext cx="12195175" cy="4681084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D0A8F1-F305-4905-ACFD-B2F6F3E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DECD0E-C72F-4857-937A-2A0C0276AD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9F2E72-94C2-4677-8646-C2DE12CBF0E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9BF5F1-5B5E-4E62-98E0-B981F7C0E2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67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3841000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6AC5D8-9A10-4837-ACE1-B5A12C2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33608C-E674-41A3-8F8B-D4C076940EB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96D2FEB-4D8D-4244-B865-598C4470F8A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9DCC9DB-3AD8-417E-9FB6-0E24B6978F9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3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design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4" y="1268708"/>
            <a:ext cx="11236075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rgbClr val="4D4D4D"/>
                </a:solidFill>
              </a:defRPr>
            </a:lvl2pPr>
            <a:lvl3pPr>
              <a:defRPr sz="16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CC31F-88F8-44B9-9BEC-0E8A9C2DEC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F868-3FEA-4B2E-A55E-AD12BBEAB2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67EED-0E5E-46E2-BC4C-198E47B34C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5258297-B66B-4AB8-86BA-299A0EC8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41318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8403238" y="3626039"/>
            <a:ext cx="3791937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3841000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8"/>
          </p:nvPr>
        </p:nvSpPr>
        <p:spPr>
          <a:xfrm>
            <a:off x="1" y="3626039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51D5674-E8BC-4ECE-B306-892572C7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3A3F3B-C624-4DEF-BEF1-818ED67AB3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C40484E-11AF-4268-A494-AB9798A47A5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0F1223-24BF-4CCB-A628-F8830EB7DF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01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403239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1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36B52E-BB13-454F-A5D9-850C0242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AE7517-1D40-41AB-B673-68E64D2AFA5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155FDA4-BD1C-44F6-98A8-3A118E4756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AF9D32-64F4-4C14-86BB-36D406C704F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330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403239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1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8"/>
          </p:nvPr>
        </p:nvSpPr>
        <p:spPr>
          <a:xfrm>
            <a:off x="3841000" y="3626039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914742D-01A3-4213-AA70-CB182C16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62DB-BA63-4DA2-A28C-9903F0F0BC2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A2E12A5-B10C-4104-A9F4-227D6000EC4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D8AC21-8F9A-4E18-9CAB-D02100E71D9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34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403239" y="1268706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1" y="1268706"/>
            <a:ext cx="8354175" cy="2322538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31546" y="1268707"/>
            <a:ext cx="7922630" cy="2322537"/>
          </a:xfrm>
          <a:prstGeom prst="rect">
            <a:avLst/>
          </a:prstGeom>
        </p:spPr>
        <p:txBody>
          <a:bodyPr lIns="257126" tIns="54425" rIns="257126" bIns="54425" anchor="ctr" anchorCtr="0"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2438B4-3354-4943-B424-1F03FE89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A7CD54-B194-4180-9303-9E4869FE6DA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0A5A1F4-F77D-47C0-8A64-2E1DCFA5804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6ABC4DB-F4FE-4DB9-B5E0-A54EFADB0B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42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162126" y="1268707"/>
            <a:ext cx="4033050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-1" y="1268707"/>
            <a:ext cx="4033050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8"/>
          </p:nvPr>
        </p:nvSpPr>
        <p:spPr>
          <a:xfrm>
            <a:off x="4081063" y="1268706"/>
            <a:ext cx="4033050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723216C-559B-44FB-94BA-CDC75C14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6EACC8-E170-4A30-9ECD-EFB11007ED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CF58D11-AB06-4933-A68F-38D5853C1CC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C60A621-5789-4290-851A-3DD28D4ACE6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1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3791939" y="1629153"/>
            <a:ext cx="8403237" cy="3961730"/>
          </a:xfrm>
          <a:prstGeom prst="rect">
            <a:avLst/>
          </a:prstGeom>
          <a:solidFill>
            <a:srgbClr val="DDDDDD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chemeClr val="accent6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91940" y="1629153"/>
            <a:ext cx="7876050" cy="3961730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rgbClr val="4D4D4D"/>
                </a:solidFill>
              </a:defRPr>
            </a:lvl2pPr>
            <a:lvl3pPr>
              <a:defRPr sz="16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2" y="1629153"/>
            <a:ext cx="3744975" cy="396173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DFC386-3035-4ADE-8E9B-3CACFE0A49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7EE35-3364-4A16-88A9-A043BEA34B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F61728-AB34-4EEE-9A71-2F8DE84EE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A29BC4-0D7B-4BF8-B3B5-95726AD4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3604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s Bild link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3791939" y="1268708"/>
            <a:ext cx="8403237" cy="4682621"/>
          </a:xfrm>
          <a:prstGeom prst="rect">
            <a:avLst/>
          </a:prstGeom>
          <a:solidFill>
            <a:srgbClr val="DDDDDD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chemeClr val="accent6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91940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2" y="1268707"/>
            <a:ext cx="3744975" cy="468262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687267-CEFE-4771-AFD6-8B90C3F39D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919B20-C1DA-4465-9FB1-7AA0220D74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102550-041F-48FC-87D5-3F467A7911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61568D2-C63A-440A-BB13-1C3F80B1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53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629153"/>
            <a:ext cx="8403238" cy="396173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57126" tIns="55711" rIns="25712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3" y="1638680"/>
            <a:ext cx="7970531" cy="3961730"/>
          </a:xfrm>
          <a:prstGeom prst="rect">
            <a:avLst/>
          </a:prstGeom>
        </p:spPr>
        <p:txBody>
          <a:bodyPr lIns="257126" tIns="54425" rIns="257126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rgbClr val="4D4D4D"/>
                </a:solidFill>
              </a:defRPr>
            </a:lvl2pPr>
            <a:lvl3pPr>
              <a:defRPr sz="16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8450200" y="1629153"/>
            <a:ext cx="3744975" cy="396173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DC8F9EE-67FC-4C03-ACA2-DC22C810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EE2AE7-6EB5-4486-85D7-BC670F015C4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8D5FC9-2859-4AAD-AA08-CB65746FDF9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5B8A7-8A86-467D-8676-5407672432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00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s Bild recht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268708"/>
            <a:ext cx="8403238" cy="4682621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57126" tIns="55711" rIns="25712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3" y="1268708"/>
            <a:ext cx="7970531" cy="4682620"/>
          </a:xfrm>
          <a:prstGeom prst="rect">
            <a:avLst/>
          </a:prstGeom>
        </p:spPr>
        <p:txBody>
          <a:bodyPr lIns="257126" tIns="54425" rIns="257126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8450200" y="1268707"/>
            <a:ext cx="3744975" cy="468262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083BE5-72D4-43DF-8800-4FC6122F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4A5A3-479F-486F-B8B9-751F57D7B08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6CFC47-62F5-4135-A60C-70308F024B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9EA565-57E2-48BF-8A8A-142727D1E3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6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mit 3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8979123" y="3175935"/>
            <a:ext cx="1824213" cy="1368317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10850826" y="1773227"/>
            <a:ext cx="1344350" cy="1368317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979122" y="1771611"/>
            <a:ext cx="1824475" cy="1368317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40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200464" y="1773227"/>
            <a:ext cx="7202776" cy="1368469"/>
          </a:xfrm>
          <a:prstGeom prst="rect">
            <a:avLst/>
          </a:prstGeom>
        </p:spPr>
        <p:txBody>
          <a:bodyPr lIns="257126" tIns="257126" rIns="257126" bIns="257126" anchor="ctr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marL="544251" indent="0" algn="r">
              <a:spcBef>
                <a:spcPts val="0"/>
              </a:spcBef>
              <a:spcAft>
                <a:spcPts val="0"/>
              </a:spcAft>
              <a:buNone/>
              <a:defRPr sz="1900" i="1">
                <a:solidFill>
                  <a:schemeClr val="bg2"/>
                </a:solidFill>
              </a:defRPr>
            </a:lvl2pPr>
            <a:lvl3pPr>
              <a:spcBef>
                <a:spcPts val="714"/>
              </a:spcBef>
              <a:spcAft>
                <a:spcPts val="714"/>
              </a:spcAft>
              <a:defRPr sz="17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81408" y="1268708"/>
            <a:ext cx="6355888" cy="360445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9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8978861" y="3169785"/>
            <a:ext cx="1824475" cy="1368317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40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0" name="Bildplatzhalter 14"/>
          <p:cNvSpPr>
            <a:spLocks noGrp="1"/>
          </p:cNvSpPr>
          <p:nvPr>
            <p:ph type="pic" sz="quarter" idx="14"/>
          </p:nvPr>
        </p:nvSpPr>
        <p:spPr>
          <a:xfrm>
            <a:off x="8979122" y="4583862"/>
            <a:ext cx="1824475" cy="1368317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40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" y="1268708"/>
            <a:ext cx="1181407" cy="360445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32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200464" y="3141695"/>
            <a:ext cx="7202776" cy="1441164"/>
          </a:xfrm>
          <a:prstGeom prst="rect">
            <a:avLst/>
          </a:prstGeom>
        </p:spPr>
        <p:txBody>
          <a:bodyPr lIns="257126" tIns="257126" rIns="257126" bIns="257126" anchor="ctr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marL="544251" indent="0" algn="r">
              <a:spcBef>
                <a:spcPts val="0"/>
              </a:spcBef>
              <a:spcAft>
                <a:spcPts val="0"/>
              </a:spcAft>
              <a:buNone/>
              <a:defRPr sz="1900" i="1">
                <a:solidFill>
                  <a:schemeClr val="bg2"/>
                </a:solidFill>
              </a:defRPr>
            </a:lvl2pPr>
            <a:lvl3pPr>
              <a:spcBef>
                <a:spcPts val="714"/>
              </a:spcBef>
              <a:spcAft>
                <a:spcPts val="714"/>
              </a:spcAft>
              <a:defRPr sz="17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</p:txBody>
      </p:sp>
      <p:sp>
        <p:nvSpPr>
          <p:cNvPr id="33" name="Textplatzhalt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193649" y="4594695"/>
            <a:ext cx="7202776" cy="1368469"/>
          </a:xfrm>
          <a:prstGeom prst="rect">
            <a:avLst/>
          </a:prstGeom>
        </p:spPr>
        <p:txBody>
          <a:bodyPr lIns="257126" tIns="257126" rIns="257126" bIns="54425" anchor="ctr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marL="544251" indent="0" algn="r">
              <a:spcBef>
                <a:spcPts val="0"/>
              </a:spcBef>
              <a:spcAft>
                <a:spcPts val="0"/>
              </a:spcAft>
              <a:buNone/>
              <a:defRPr sz="1900" i="1">
                <a:solidFill>
                  <a:schemeClr val="bg2"/>
                </a:solidFill>
              </a:defRPr>
            </a:lvl2pPr>
            <a:lvl3pPr>
              <a:spcBef>
                <a:spcPts val="714"/>
              </a:spcBef>
              <a:spcAft>
                <a:spcPts val="714"/>
              </a:spcAft>
              <a:defRPr sz="17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</p:txBody>
      </p:sp>
      <p:sp>
        <p:nvSpPr>
          <p:cNvPr id="38" name="Rechteck 37"/>
          <p:cNvSpPr/>
          <p:nvPr userDrawn="1"/>
        </p:nvSpPr>
        <p:spPr bwMode="auto">
          <a:xfrm>
            <a:off x="10850826" y="4583012"/>
            <a:ext cx="1344350" cy="1368317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1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B06F2A-9255-41DF-8C3E-AC64175D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AA8941-625C-422B-B643-8E31DDB8360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FA79AD-237F-4760-A9FA-67E305FD63D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DD51BD-7C85-4D4F-9FF9-94214128997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07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>
            <a:off x="0" y="1268706"/>
            <a:ext cx="6073582" cy="4682622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57126" tIns="55711" rIns="25712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6121593" y="1268707"/>
            <a:ext cx="6073582" cy="4682622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913" y="1268708"/>
            <a:ext cx="5642386" cy="4682621"/>
          </a:xfrm>
          <a:prstGeom prst="rect">
            <a:avLst/>
          </a:prstGeom>
        </p:spPr>
        <p:txBody>
          <a:bodyPr lIns="257126" tIns="257126" rIns="257126" bIns="54425" anchor="t" anchorCtr="0">
            <a:normAutofit/>
          </a:bodyPr>
          <a:lstStyle>
            <a:lvl1pPr marL="408188" indent="-408188">
              <a:buFont typeface="Arial" panose="020B0604020202020204" pitchFamily="34" charset="0"/>
              <a:buChar char="•"/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82" y="1260768"/>
            <a:ext cx="5540307" cy="4682621"/>
          </a:xfrm>
          <a:prstGeom prst="rect">
            <a:avLst/>
          </a:prstGeom>
        </p:spPr>
        <p:txBody>
          <a:bodyPr lIns="257126" tIns="257126" rIns="0" bIns="54425" anchor="t" anchorCtr="0">
            <a:normAutofit/>
          </a:bodyPr>
          <a:lstStyle>
            <a:lvl1pPr marL="408188" indent="-408188">
              <a:buFont typeface="Arial" panose="020B0604020202020204" pitchFamily="34" charset="0"/>
              <a:buChar char="•"/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5FFBDD-57C1-4C7C-A60C-D06F3944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5E919E-879C-427C-9DA2-6B7A9D8D7E2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AD4436-9783-4526-ACD7-3D9D0C272F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4839BE-E185-4355-B9A8-3E1991049F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2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rechts + gra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403240" y="1629153"/>
            <a:ext cx="3791938" cy="2196145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1913" y="1629153"/>
            <a:ext cx="7971326" cy="3961730"/>
          </a:xfrm>
          <a:prstGeom prst="rect">
            <a:avLst/>
          </a:prstGeom>
        </p:spPr>
        <p:txBody>
          <a:bodyPr lIns="257126" tIns="257126" rIns="257126" bIns="54425" anchor="ctr" anchorCtr="0">
            <a:normAutofit/>
          </a:bodyPr>
          <a:lstStyle>
            <a:lvl1pPr algn="l">
              <a:spcBef>
                <a:spcPts val="714"/>
              </a:spcBef>
              <a:spcAft>
                <a:spcPts val="714"/>
              </a:spcAft>
              <a:defRPr sz="2400"/>
            </a:lvl1pPr>
            <a:lvl2pPr algn="l">
              <a:spcBef>
                <a:spcPts val="714"/>
              </a:spcBef>
              <a:spcAft>
                <a:spcPts val="714"/>
              </a:spcAft>
              <a:defRPr sz="2100"/>
            </a:lvl2pPr>
            <a:lvl3pPr algn="l">
              <a:spcBef>
                <a:spcPts val="714"/>
              </a:spcBef>
              <a:spcAft>
                <a:spcPts val="714"/>
              </a:spcAft>
              <a:defRPr sz="1900"/>
            </a:lvl3pPr>
            <a:lvl4pPr algn="l"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8403238" y="3861694"/>
            <a:ext cx="3791937" cy="1729188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" y="1268708"/>
            <a:ext cx="1181407" cy="360445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9" name="Textplatzhalt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81408" y="1268708"/>
            <a:ext cx="6355888" cy="360445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23B3DA-F733-406A-966C-5FC440E0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F2A326-D90E-46E4-A3A4-040DCAAEA49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26B2-832C-4730-B5CD-CB775CFFB0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161C43-7428-40C2-86EB-FA66FB9A41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0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hyperlink" Target="https://www.wiwi.uni-passau.de/en" TargetMode="Externa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693462" y="6445493"/>
            <a:ext cx="6904277" cy="360083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 noProof="0" dirty="0"/>
              <a:t>University of Passau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432000" y="6445493"/>
            <a:ext cx="2302309" cy="360083"/>
          </a:xfrm>
          <a:prstGeom prst="rect">
            <a:avLst/>
          </a:prstGeom>
        </p:spPr>
        <p:txBody>
          <a:bodyPr vert="horz" lIns="107136" tIns="54425" rIns="108850" bIns="54425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0947801" y="6445493"/>
            <a:ext cx="720187" cy="360083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32113" y="176441"/>
            <a:ext cx="8637449" cy="507718"/>
          </a:xfrm>
          <a:prstGeom prst="rect">
            <a:avLst/>
          </a:prstGeom>
        </p:spPr>
        <p:txBody>
          <a:bodyPr vert="horz" lIns="108850" tIns="54425" rIns="108850" bIns="54425" rtlCol="0" anchor="b" anchorCtr="0">
            <a:norm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8" name="Grafik 7" descr="Logo of the School of Business, Economics and Information Systems at the University of Passau">
            <a:hlinkClick r:id="rId26"/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930" y="165619"/>
            <a:ext cx="2376265" cy="10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92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/>
  <p:txStyles>
    <p:titleStyle>
      <a:lvl1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2600" b="1" i="1">
          <a:solidFill>
            <a:srgbClr val="7F7F7F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2pPr>
      <a:lvl3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3pPr>
      <a:lvl4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4pPr>
      <a:lvl5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9pPr>
    </p:titleStyle>
    <p:bodyStyle>
      <a:lvl1pPr marL="408188" indent="-408188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rgbClr val="4D4D4D"/>
          </a:solidFill>
          <a:latin typeface="+mn-lt"/>
          <a:ea typeface="+mn-ea"/>
          <a:cs typeface="+mn-cs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4D4D4D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rgbClr val="4D4D4D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1900">
          <a:solidFill>
            <a:srgbClr val="4D4D4D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hyperlink" Target="https://www.uni-passau.de/en/university/about-the-university/picture-gallery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9.jpe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0" Type="http://schemas.openxmlformats.org/officeDocument/2006/relationships/image" Target="../media/image51.png"/><Relationship Id="rId4" Type="http://schemas.openxmlformats.org/officeDocument/2006/relationships/image" Target="../media/image450.png"/><Relationship Id="rId9" Type="http://schemas.openxmlformats.org/officeDocument/2006/relationships/image" Target="../media/image5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0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624979" y="1773650"/>
            <a:ext cx="11521280" cy="576395"/>
          </a:xfrm>
        </p:spPr>
        <p:txBody>
          <a:bodyPr/>
          <a:lstStyle/>
          <a:p>
            <a:r>
              <a:rPr lang="en-GB" dirty="0"/>
              <a:t>Bachelor Thesis: </a:t>
            </a:r>
          </a:p>
          <a:p>
            <a:r>
              <a:rPr lang="en-GB" dirty="0"/>
              <a:t>“Static and Dynamic Vehicle Routing under Uncertainty”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200" dirty="0"/>
              <a:t>Philipp Stockerl, 107829</a:t>
            </a:r>
          </a:p>
          <a:p>
            <a:r>
              <a:rPr lang="en-GB" sz="2200" dirty="0"/>
              <a:t>Date</a:t>
            </a:r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" r="82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8943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F83AE-9386-BE52-90B5-0328F0069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1F3ED-DA61-A869-C561-FB1B89E514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1DBC0-700B-8D2C-00F2-F84A846235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3F56E-FBE5-31B5-BCB0-DC2383019D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4CCA04-60AE-08BB-08F2-5E52CE69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4609BE-5D8B-2616-2143-B39228F35704}"/>
                  </a:ext>
                </a:extLst>
              </p:cNvPr>
              <p:cNvSpPr txBox="1"/>
              <p:nvPr/>
            </p:nvSpPr>
            <p:spPr>
              <a:xfrm>
                <a:off x="5749989" y="2998907"/>
                <a:ext cx="407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de-DE" sz="28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4609BE-5D8B-2616-2143-B39228F35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989" y="2998907"/>
                <a:ext cx="407163" cy="430887"/>
              </a:xfrm>
              <a:prstGeom prst="rect">
                <a:avLst/>
              </a:prstGeom>
              <a:blipFill>
                <a:blip r:embed="rId4"/>
                <a:stretch>
                  <a:fillRect l="-303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1FA57B0-6909-9416-22F4-D7A812D875FD}"/>
              </a:ext>
            </a:extLst>
          </p:cNvPr>
          <p:cNvGrpSpPr/>
          <p:nvPr/>
        </p:nvGrpSpPr>
        <p:grpSpPr>
          <a:xfrm>
            <a:off x="5953571" y="1600994"/>
            <a:ext cx="4876800" cy="3657600"/>
            <a:chOff x="5953571" y="1600994"/>
            <a:chExt cx="4876800" cy="3657600"/>
          </a:xfrm>
        </p:grpSpPr>
        <p:pic>
          <p:nvPicPr>
            <p:cNvPr id="32" name="Picture 31" descr="A graph of a graph&#10;&#10;AI-generated content may be incorrect.">
              <a:extLst>
                <a:ext uri="{FF2B5EF4-FFF2-40B4-BE49-F238E27FC236}">
                  <a16:creationId xmlns:a16="http://schemas.microsoft.com/office/drawing/2014/main" id="{96D118D0-E05E-0D05-98D1-66735A1F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571" y="1600994"/>
              <a:ext cx="4876800" cy="365760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C08F21A-87B8-43BE-5C9D-A98A353C3270}"/>
                </a:ext>
              </a:extLst>
            </p:cNvPr>
            <p:cNvCxnSpPr>
              <a:cxnSpLocks/>
              <a:stCxn id="54" idx="0"/>
            </p:cNvCxnSpPr>
            <p:nvPr/>
          </p:nvCxnSpPr>
          <p:spPr bwMode="auto">
            <a:xfrm flipV="1">
              <a:off x="9589979" y="2144090"/>
              <a:ext cx="7759" cy="1717752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BB1271-B994-FE1B-DD2A-E830B08DF6FA}"/>
                </a:ext>
              </a:extLst>
            </p:cNvPr>
            <p:cNvSpPr txBox="1"/>
            <p:nvPr/>
          </p:nvSpPr>
          <p:spPr>
            <a:xfrm>
              <a:off x="9172833" y="1868705"/>
              <a:ext cx="10134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11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Destination</a:t>
              </a:r>
            </a:p>
          </p:txBody>
        </p:sp>
        <p:sp>
          <p:nvSpPr>
            <p:cNvPr id="54" name="Diamond 53">
              <a:extLst>
                <a:ext uri="{FF2B5EF4-FFF2-40B4-BE49-F238E27FC236}">
                  <a16:creationId xmlns:a16="http://schemas.microsoft.com/office/drawing/2014/main" id="{3F408F33-22EF-70F4-EBC4-4B6ECFA4D049}"/>
                </a:ext>
              </a:extLst>
            </p:cNvPr>
            <p:cNvSpPr/>
            <p:nvPr/>
          </p:nvSpPr>
          <p:spPr bwMode="auto">
            <a:xfrm>
              <a:off x="9517979" y="3861842"/>
              <a:ext cx="144000" cy="144000"/>
            </a:xfrm>
            <a:prstGeom prst="diamond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518FAAF4-514A-F778-392B-C5F7E2378699}"/>
                </a:ext>
              </a:extLst>
            </p:cNvPr>
            <p:cNvSpPr/>
            <p:nvPr/>
          </p:nvSpPr>
          <p:spPr bwMode="auto">
            <a:xfrm>
              <a:off x="7321723" y="3861842"/>
              <a:ext cx="108000" cy="108000"/>
            </a:xfrm>
            <a:prstGeom prst="diamond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292F21F-4CB6-84E9-AFE2-D81D92F61106}"/>
              </a:ext>
            </a:extLst>
          </p:cNvPr>
          <p:cNvGrpSpPr/>
          <p:nvPr/>
        </p:nvGrpSpPr>
        <p:grpSpPr>
          <a:xfrm>
            <a:off x="1076771" y="1603347"/>
            <a:ext cx="4876800" cy="3657600"/>
            <a:chOff x="1076771" y="1603347"/>
            <a:chExt cx="4876800" cy="3657600"/>
          </a:xfrm>
        </p:grpSpPr>
        <p:pic>
          <p:nvPicPr>
            <p:cNvPr id="35" name="Picture 34" descr="A graph of a graph&#10;&#10;AI-generated content may be incorrect.">
              <a:extLst>
                <a:ext uri="{FF2B5EF4-FFF2-40B4-BE49-F238E27FC236}">
                  <a16:creationId xmlns:a16="http://schemas.microsoft.com/office/drawing/2014/main" id="{A8BE18DC-B24E-0C3C-8BF9-0BCDAEF6A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771" y="1603347"/>
              <a:ext cx="4876800" cy="3657600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6FA5C64-331B-CEEC-C922-9010FFC32961}"/>
                </a:ext>
              </a:extLst>
            </p:cNvPr>
            <p:cNvCxnSpPr>
              <a:cxnSpLocks/>
              <a:stCxn id="51" idx="0"/>
            </p:cNvCxnSpPr>
            <p:nvPr/>
          </p:nvCxnSpPr>
          <p:spPr bwMode="auto">
            <a:xfrm flipH="1" flipV="1">
              <a:off x="2515195" y="2144090"/>
              <a:ext cx="18000" cy="1717752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26824A6-9261-C2A1-4138-F246F8EEBDF3}"/>
                </a:ext>
              </a:extLst>
            </p:cNvPr>
            <p:cNvSpPr txBox="1"/>
            <p:nvPr/>
          </p:nvSpPr>
          <p:spPr>
            <a:xfrm>
              <a:off x="2256293" y="1868705"/>
              <a:ext cx="4780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1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Start</a:t>
              </a:r>
            </a:p>
          </p:txBody>
        </p:sp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268F5736-931B-15D2-23A6-259657FA1A16}"/>
                </a:ext>
              </a:extLst>
            </p:cNvPr>
            <p:cNvSpPr/>
            <p:nvPr/>
          </p:nvSpPr>
          <p:spPr bwMode="auto">
            <a:xfrm>
              <a:off x="2461195" y="3861842"/>
              <a:ext cx="144000" cy="144000"/>
            </a:xfrm>
            <a:prstGeom prst="diamond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DB0FC102-9815-21C6-3AEB-40E1D43196D5}"/>
                </a:ext>
              </a:extLst>
            </p:cNvPr>
            <p:cNvSpPr/>
            <p:nvPr/>
          </p:nvSpPr>
          <p:spPr bwMode="auto">
            <a:xfrm>
              <a:off x="4657427" y="3861842"/>
              <a:ext cx="108000" cy="108000"/>
            </a:xfrm>
            <a:prstGeom prst="diamond">
              <a:avLst/>
            </a:prstGeom>
            <a:solidFill>
              <a:schemeClr val="accent2"/>
            </a:solidFill>
            <a:ln w="1905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6836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D02F5-3E76-C9E3-18E8-1F293A446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6D1D23-DACA-F92D-F19A-282DC781656E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530F8-99BE-1A99-A6F5-49EBE88FC92F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D933A-FD0C-0766-C8BC-4E5D9CA2D5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B80FE-C70B-4E13-9422-E40D4691AB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DB303-D5DE-16BE-34D5-26924C98B3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09EA51-664B-4F1A-DB60-7B270C05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Thesis 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D2BBF-2346-AF9F-9047-DAC7A6039F0C}"/>
              </a:ext>
            </a:extLst>
          </p:cNvPr>
          <p:cNvSpPr txBox="1"/>
          <p:nvPr/>
        </p:nvSpPr>
        <p:spPr>
          <a:xfrm>
            <a:off x="584401" y="936863"/>
            <a:ext cx="858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= Which sequence of directed edges minimizes the worst-case cost of the travelled shortest path for all scenarios in a discrete uncertainty set?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11209-C219-9046-4B16-7D0B7C4328CB}"/>
              </a:ext>
            </a:extLst>
          </p:cNvPr>
          <p:cNvSpPr txBox="1"/>
          <p:nvPr/>
        </p:nvSpPr>
        <p:spPr>
          <a:xfrm>
            <a:off x="7318373" y="1789962"/>
            <a:ext cx="2066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Decision Variables: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124F7-068A-DE71-61FE-67A838D8D353}"/>
              </a:ext>
            </a:extLst>
          </p:cNvPr>
          <p:cNvSpPr txBox="1"/>
          <p:nvPr/>
        </p:nvSpPr>
        <p:spPr>
          <a:xfrm>
            <a:off x="624979" y="179509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Given: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50ACD-42A4-874F-0592-0C9B56D7E518}"/>
                  </a:ext>
                </a:extLst>
              </p:cNvPr>
              <p:cNvSpPr txBox="1"/>
              <p:nvPr/>
            </p:nvSpPr>
            <p:spPr>
              <a:xfrm>
                <a:off x="796895" y="2105119"/>
                <a:ext cx="6580969" cy="434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directed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nodes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edges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[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]={1,…,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scenarios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outgoing edges from node v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incoming edges to node v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cost of edge e in scenario k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auxiliary varaible (worst-case cost)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1 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node balance (flow demand)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50ACD-42A4-874F-0592-0C9B56D7E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5" y="2105119"/>
                <a:ext cx="6580969" cy="4349011"/>
              </a:xfrm>
              <a:prstGeom prst="rect">
                <a:avLst/>
              </a:prstGeom>
              <a:blipFill>
                <a:blip r:embed="rId2"/>
                <a:stretch>
                  <a:fillRect l="-4817" b="-395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35895D-6A06-745C-50F7-77102A7D1F83}"/>
                  </a:ext>
                </a:extLst>
              </p:cNvPr>
              <p:cNvSpPr txBox="1"/>
              <p:nvPr/>
            </p:nvSpPr>
            <p:spPr>
              <a:xfrm>
                <a:off x="7689780" y="2210052"/>
                <a:ext cx="2570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 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35895D-6A06-745C-50F7-77102A7D1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780" y="2210052"/>
                <a:ext cx="2570063" cy="338554"/>
              </a:xfrm>
              <a:prstGeom prst="rect">
                <a:avLst/>
              </a:prstGeom>
              <a:blipFill>
                <a:blip r:embed="rId3"/>
                <a:stretch>
                  <a:fillRect l="-985" b="-185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1616CC1-188B-CDE5-1A03-07991AE28429}"/>
              </a:ext>
            </a:extLst>
          </p:cNvPr>
          <p:cNvGrpSpPr/>
          <p:nvPr/>
        </p:nvGrpSpPr>
        <p:grpSpPr>
          <a:xfrm>
            <a:off x="8077523" y="2644192"/>
            <a:ext cx="3348656" cy="641586"/>
            <a:chOff x="7959238" y="2527977"/>
            <a:chExt cx="3348656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9EFDF2-119D-D142-53B2-D9551D13513A}"/>
                    </a:ext>
                  </a:extLst>
                </p:cNvPr>
                <p:cNvSpPr txBox="1"/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d>
                          <m:dPr>
                            <m:begChr m:val="{"/>
                            <m:endChr m:val=""/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DE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DE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9EFDF2-119D-D142-53B2-D9551D135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blipFill>
                  <a:blip r:embed="rId4"/>
                  <a:stretch>
                    <a:fillRect l="-96364" t="-186275" r="-96364" b="-26666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9C6215-1AB4-FBE3-99B5-BDA0DF593A3C}"/>
                </a:ext>
              </a:extLst>
            </p:cNvPr>
            <p:cNvSpPr txBox="1"/>
            <p:nvPr/>
          </p:nvSpPr>
          <p:spPr>
            <a:xfrm>
              <a:off x="8721930" y="2556382"/>
              <a:ext cx="25859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if edge e is used in the path,</a:t>
              </a:r>
            </a:p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otherwise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52219-9B80-B9A9-3909-123480790058}"/>
                  </a:ext>
                </a:extLst>
              </p:cNvPr>
              <p:cNvSpPr txBox="1"/>
              <p:nvPr/>
            </p:nvSpPr>
            <p:spPr>
              <a:xfrm>
                <a:off x="2005104" y="5320556"/>
                <a:ext cx="8030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52219-9B80-B9A9-3909-12348079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104" y="5320556"/>
                <a:ext cx="803040" cy="338554"/>
              </a:xfrm>
              <a:prstGeom prst="rect">
                <a:avLst/>
              </a:prstGeom>
              <a:blipFill>
                <a:blip r:embed="rId5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8C52FE-663F-46CF-14FB-5E368FC210F8}"/>
                  </a:ext>
                </a:extLst>
              </p:cNvPr>
              <p:cNvSpPr txBox="1"/>
              <p:nvPr/>
            </p:nvSpPr>
            <p:spPr>
              <a:xfrm>
                <a:off x="2005104" y="5539512"/>
                <a:ext cx="7731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8C52FE-663F-46CF-14FB-5E368FC2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104" y="5539512"/>
                <a:ext cx="773160" cy="338554"/>
              </a:xfrm>
              <a:prstGeom prst="rect">
                <a:avLst/>
              </a:prstGeom>
              <a:blipFill>
                <a:blip r:embed="rId6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A7B6F7-86F3-B25C-E737-C9FC02934AAC}"/>
                  </a:ext>
                </a:extLst>
              </p:cNvPr>
              <p:cNvSpPr txBox="1"/>
              <p:nvPr/>
            </p:nvSpPr>
            <p:spPr>
              <a:xfrm>
                <a:off x="1993131" y="5806058"/>
                <a:ext cx="11641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otherwise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A7B6F7-86F3-B25C-E737-C9FC02934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31" y="5806058"/>
                <a:ext cx="11641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6344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B4861-93C8-76A3-94EE-A38A9E0E2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04E1-D054-DF83-C989-8236A8B86B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824A2-E79D-08AB-BC2D-97943E65E2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77BB8-9C67-548A-A6DF-89092C09E3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54EE46-B64D-5F03-9E75-AE39BA41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Thesis Application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F692C9-2E20-6E28-820E-61E663D62F9F}"/>
              </a:ext>
            </a:extLst>
          </p:cNvPr>
          <p:cNvGrpSpPr/>
          <p:nvPr/>
        </p:nvGrpSpPr>
        <p:grpSpPr>
          <a:xfrm>
            <a:off x="552971" y="1906692"/>
            <a:ext cx="7272808" cy="2766048"/>
            <a:chOff x="552971" y="1906692"/>
            <a:chExt cx="7272808" cy="276604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9D4916-1CA0-4A33-72D5-231DACE6193E}"/>
                </a:ext>
              </a:extLst>
            </p:cNvPr>
            <p:cNvSpPr/>
            <p:nvPr/>
          </p:nvSpPr>
          <p:spPr bwMode="auto">
            <a:xfrm>
              <a:off x="552971" y="1906692"/>
              <a:ext cx="7272808" cy="2766048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1B2F6F-7DC3-2FA2-530D-56744553AF5A}"/>
                    </a:ext>
                  </a:extLst>
                </p:cNvPr>
                <p:cNvSpPr txBox="1"/>
                <p:nvPr/>
              </p:nvSpPr>
              <p:spPr>
                <a:xfrm>
                  <a:off x="627465" y="1970256"/>
                  <a:ext cx="4048865" cy="517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imize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de-DE" b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1B2F6F-7DC3-2FA2-530D-56744553A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5" y="1970256"/>
                  <a:ext cx="4048865" cy="517193"/>
                </a:xfrm>
                <a:prstGeom prst="rect">
                  <a:avLst/>
                </a:prstGeom>
                <a:blipFill>
                  <a:blip r:embed="rId2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F75E3D-6352-AB86-DA90-FDD054D3C102}"/>
                    </a:ext>
                  </a:extLst>
                </p:cNvPr>
                <p:cNvSpPr txBox="1"/>
                <p:nvPr/>
              </p:nvSpPr>
              <p:spPr>
                <a:xfrm>
                  <a:off x="627464" y="2519363"/>
                  <a:ext cx="5890197" cy="9123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              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  <m:sup/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∀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F75E3D-6352-AB86-DA90-FDD054D3C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4" y="2519363"/>
                  <a:ext cx="5890197" cy="912301"/>
                </a:xfrm>
                <a:prstGeom prst="rect">
                  <a:avLst/>
                </a:prstGeom>
                <a:blipFill>
                  <a:blip r:embed="rId3"/>
                  <a:stretch>
                    <a:fillRect t="-121918" b="-16438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8C4C7AD-A381-D054-15AA-44305853CCB4}"/>
                    </a:ext>
                  </a:extLst>
                </p:cNvPr>
                <p:cNvSpPr txBox="1"/>
                <p:nvPr/>
              </p:nvSpPr>
              <p:spPr>
                <a:xfrm>
                  <a:off x="592148" y="3546126"/>
                  <a:ext cx="5654240" cy="826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 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8C4C7AD-A381-D054-15AA-44305853C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48" y="3546126"/>
                  <a:ext cx="5654240" cy="826124"/>
                </a:xfrm>
                <a:prstGeom prst="rect">
                  <a:avLst/>
                </a:prstGeom>
                <a:blipFill>
                  <a:blip r:embed="rId4"/>
                  <a:stretch>
                    <a:fillRect l="-671" t="-139394" b="-1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CA3D46D-C55A-9BD8-1AEE-333F4C14B0D7}"/>
                    </a:ext>
                  </a:extLst>
                </p:cNvPr>
                <p:cNvSpPr txBox="1"/>
                <p:nvPr/>
              </p:nvSpPr>
              <p:spPr>
                <a:xfrm>
                  <a:off x="6961821" y="2097150"/>
                  <a:ext cx="647934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CA3D46D-C55A-9BD8-1AEE-333F4C14B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821" y="2097150"/>
                  <a:ext cx="647934" cy="415498"/>
                </a:xfrm>
                <a:prstGeom prst="rect">
                  <a:avLst/>
                </a:prstGeom>
                <a:blipFill>
                  <a:blip r:embed="rId5"/>
                  <a:stretch>
                    <a:fillRect b="-2121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155A7A-CA6F-DB73-2892-33A8538EA0F2}"/>
                    </a:ext>
                  </a:extLst>
                </p:cNvPr>
                <p:cNvSpPr txBox="1"/>
                <p:nvPr/>
              </p:nvSpPr>
              <p:spPr>
                <a:xfrm>
                  <a:off x="6973932" y="2685446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155A7A-CA6F-DB73-2892-33A8538EA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932" y="2685446"/>
                  <a:ext cx="633507" cy="415498"/>
                </a:xfrm>
                <a:prstGeom prst="rect">
                  <a:avLst/>
                </a:prstGeom>
                <a:blipFill>
                  <a:blip r:embed="rId6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CA16BC9-FD41-D6D0-BEB9-D7966AD73A8D}"/>
                    </a:ext>
                  </a:extLst>
                </p:cNvPr>
                <p:cNvSpPr txBox="1"/>
                <p:nvPr/>
              </p:nvSpPr>
              <p:spPr>
                <a:xfrm>
                  <a:off x="6973932" y="3662368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CA16BC9-FD41-D6D0-BEB9-D7966AD73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932" y="3662368"/>
                  <a:ext cx="633507" cy="415498"/>
                </a:xfrm>
                <a:prstGeom prst="rect">
                  <a:avLst/>
                </a:prstGeom>
                <a:blipFill>
                  <a:blip r:embed="rId7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231006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BB88A-DDEB-E040-FB40-2001223C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6A5603-2962-97D1-93C4-3DC9483C7A5F}"/>
              </a:ext>
            </a:extLst>
          </p:cNvPr>
          <p:cNvSpPr/>
          <p:nvPr/>
        </p:nvSpPr>
        <p:spPr bwMode="auto">
          <a:xfrm>
            <a:off x="432000" y="837506"/>
            <a:ext cx="8977955" cy="532859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52231-0FB3-D2B2-A53A-6BAC150DF737}"/>
              </a:ext>
            </a:extLst>
          </p:cNvPr>
          <p:cNvSpPr/>
          <p:nvPr/>
        </p:nvSpPr>
        <p:spPr bwMode="auto">
          <a:xfrm>
            <a:off x="584401" y="1620996"/>
            <a:ext cx="8650206" cy="44010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7240C-311E-3B06-0308-433CBD6F93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CA5A4-07F0-F959-7B56-0C50D4186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58990-3CAD-4EC9-A021-5491A04F63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065F84-E7E5-24D4-6D00-9601A5F5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Thesis Application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3F9FB7-AF57-CD8F-8C16-42AEDBE4693F}"/>
              </a:ext>
            </a:extLst>
          </p:cNvPr>
          <p:cNvGrpSpPr/>
          <p:nvPr/>
        </p:nvGrpSpPr>
        <p:grpSpPr>
          <a:xfrm>
            <a:off x="845405" y="3991721"/>
            <a:ext cx="2457630" cy="947803"/>
            <a:chOff x="6892290" y="1900991"/>
            <a:chExt cx="2457630" cy="947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32C4ED-DF98-ED27-9E5B-82C87D45FE84}"/>
                    </a:ext>
                  </a:extLst>
                </p:cNvPr>
                <p:cNvSpPr txBox="1"/>
                <p:nvPr/>
              </p:nvSpPr>
              <p:spPr>
                <a:xfrm>
                  <a:off x="6892290" y="1954530"/>
                  <a:ext cx="1111522" cy="7435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1 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eqArr>
                            <m: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DE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32C4ED-DF98-ED27-9E5B-82C87D45F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290" y="1954530"/>
                  <a:ext cx="1111522" cy="743537"/>
                </a:xfrm>
                <a:prstGeom prst="rect">
                  <a:avLst/>
                </a:prstGeom>
                <a:blipFill>
                  <a:blip r:embed="rId2"/>
                  <a:stretch>
                    <a:fillRect l="-55056" t="-190000" r="-61798" b="-27333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942B9A-4446-7F0D-3C24-2A4B80FB4A58}"/>
                    </a:ext>
                  </a:extLst>
                </p:cNvPr>
                <p:cNvSpPr txBox="1"/>
                <p:nvPr/>
              </p:nvSpPr>
              <p:spPr>
                <a:xfrm>
                  <a:off x="8219768" y="1900991"/>
                  <a:ext cx="8030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de-DE" sz="16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942B9A-4446-7F0D-3C24-2A4B80FB4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9768" y="1900991"/>
                  <a:ext cx="803040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8B7D2-D97A-E354-B072-B2919D82FB63}"/>
                    </a:ext>
                  </a:extLst>
                </p:cNvPr>
                <p:cNvSpPr txBox="1"/>
                <p:nvPr/>
              </p:nvSpPr>
              <p:spPr>
                <a:xfrm>
                  <a:off x="8219768" y="2221144"/>
                  <a:ext cx="7731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de-DE" sz="16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8B7D2-D97A-E354-B072-B2919D82F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9768" y="2221144"/>
                  <a:ext cx="773160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AF8644-F80E-DED8-36E3-7E9E760B54AA}"/>
                    </a:ext>
                  </a:extLst>
                </p:cNvPr>
                <p:cNvSpPr txBox="1"/>
                <p:nvPr/>
              </p:nvSpPr>
              <p:spPr>
                <a:xfrm>
                  <a:off x="8185819" y="2510240"/>
                  <a:ext cx="11641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otherwise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de-DE" sz="16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AF8644-F80E-DED8-36E3-7E9E760B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819" y="2510240"/>
                  <a:ext cx="1164101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272D7F-F326-936D-9506-CFDEEB9ADC6E}"/>
                  </a:ext>
                </a:extLst>
              </p:cNvPr>
              <p:cNvSpPr txBox="1"/>
              <p:nvPr/>
            </p:nvSpPr>
            <p:spPr>
              <a:xfrm>
                <a:off x="845548" y="2365200"/>
                <a:ext cx="7891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272D7F-F326-936D-9506-CFDEEB9AD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8" y="2365200"/>
                <a:ext cx="789190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B7B87-1B66-4DDD-884F-FC4973E31E62}"/>
                  </a:ext>
                </a:extLst>
              </p:cNvPr>
              <p:cNvSpPr txBox="1"/>
              <p:nvPr/>
            </p:nvSpPr>
            <p:spPr>
              <a:xfrm>
                <a:off x="845405" y="2703754"/>
                <a:ext cx="7795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B7B87-1B66-4DDD-884F-FC4973E31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05" y="2703754"/>
                <a:ext cx="779572" cy="338554"/>
              </a:xfrm>
              <a:prstGeom prst="rect">
                <a:avLst/>
              </a:prstGeom>
              <a:blipFill>
                <a:blip r:embed="rId7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2D8130-4F3A-C157-79FE-E50CC15AEEFF}"/>
                  </a:ext>
                </a:extLst>
              </p:cNvPr>
              <p:cNvSpPr txBox="1"/>
              <p:nvPr/>
            </p:nvSpPr>
            <p:spPr>
              <a:xfrm>
                <a:off x="845405" y="3034919"/>
                <a:ext cx="19547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[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]={1,…,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2D8130-4F3A-C157-79FE-E50CC15A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05" y="3034919"/>
                <a:ext cx="1954702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07591C-377B-90B7-09E7-92A33376373A}"/>
                  </a:ext>
                </a:extLst>
              </p:cNvPr>
              <p:cNvSpPr txBox="1"/>
              <p:nvPr/>
            </p:nvSpPr>
            <p:spPr>
              <a:xfrm>
                <a:off x="845405" y="5009000"/>
                <a:ext cx="419217" cy="33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</m:sSubSup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07591C-377B-90B7-09E7-92A333763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05" y="5009000"/>
                <a:ext cx="419217" cy="339580"/>
              </a:xfrm>
              <a:prstGeom prst="rect">
                <a:avLst/>
              </a:prstGeom>
              <a:blipFill>
                <a:blip r:embed="rId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5EF13-104D-8717-9A19-36EA55028188}"/>
                  </a:ext>
                </a:extLst>
              </p:cNvPr>
              <p:cNvSpPr txBox="1"/>
              <p:nvPr/>
            </p:nvSpPr>
            <p:spPr>
              <a:xfrm>
                <a:off x="6081349" y="2110008"/>
                <a:ext cx="17749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 ∀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5EF13-104D-8717-9A19-36EA55028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349" y="2110008"/>
                <a:ext cx="1774973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6862F4-137B-7482-0334-BE3CC2850F12}"/>
                  </a:ext>
                </a:extLst>
              </p:cNvPr>
              <p:cNvSpPr txBox="1"/>
              <p:nvPr/>
            </p:nvSpPr>
            <p:spPr>
              <a:xfrm>
                <a:off x="849274" y="5343400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6862F4-137B-7482-0334-BE3CC285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74" y="5343400"/>
                <a:ext cx="33534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2DB9C-0569-FB54-5574-D17C9FAAD44F}"/>
                  </a:ext>
                </a:extLst>
              </p:cNvPr>
              <p:cNvSpPr txBox="1"/>
              <p:nvPr/>
            </p:nvSpPr>
            <p:spPr>
              <a:xfrm>
                <a:off x="557988" y="3760200"/>
                <a:ext cx="126476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2DB9C-0569-FB54-5574-D17C9FAAD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8" y="3760200"/>
                <a:ext cx="126476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5A20EB-987D-B370-842C-06FD67C236E8}"/>
                  </a:ext>
                </a:extLst>
              </p:cNvPr>
              <p:cNvSpPr txBox="1"/>
              <p:nvPr/>
            </p:nvSpPr>
            <p:spPr>
              <a:xfrm>
                <a:off x="637399" y="3426313"/>
                <a:ext cx="118535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5A20EB-987D-B370-842C-06FD67C23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9" y="3426313"/>
                <a:ext cx="118535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54AD8B9-D080-C460-351F-5956466723E3}"/>
              </a:ext>
            </a:extLst>
          </p:cNvPr>
          <p:cNvSpPr txBox="1"/>
          <p:nvPr/>
        </p:nvSpPr>
        <p:spPr>
          <a:xfrm>
            <a:off x="584401" y="936863"/>
            <a:ext cx="858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= Which sequence of directed edges minimizes the the cost of the travelled shortest path for all scenarios in a set of uncertain costs?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C9354-5D22-7AE4-39A1-66A7718F3E8E}"/>
              </a:ext>
            </a:extLst>
          </p:cNvPr>
          <p:cNvSpPr txBox="1"/>
          <p:nvPr/>
        </p:nvSpPr>
        <p:spPr>
          <a:xfrm>
            <a:off x="5521523" y="1801033"/>
            <a:ext cx="1921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Decision Variables: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85897-CDF7-11B1-3F24-71E1C8377557}"/>
              </a:ext>
            </a:extLst>
          </p:cNvPr>
          <p:cNvSpPr txBox="1"/>
          <p:nvPr/>
        </p:nvSpPr>
        <p:spPr>
          <a:xfrm>
            <a:off x="643302" y="1714597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Given: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0B7A6-5B2F-AC4C-174D-9CE051437D6A}"/>
                  </a:ext>
                </a:extLst>
              </p:cNvPr>
              <p:cNvSpPr txBox="1"/>
              <p:nvPr/>
            </p:nvSpPr>
            <p:spPr>
              <a:xfrm>
                <a:off x="827384" y="2032091"/>
                <a:ext cx="11535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0B7A6-5B2F-AC4C-174D-9CE051437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84" y="2032091"/>
                <a:ext cx="1153521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F42819-E989-7974-FE67-D50104F5A6E2}"/>
                  </a:ext>
                </a:extLst>
              </p:cNvPr>
              <p:cNvSpPr txBox="1"/>
              <p:nvPr/>
            </p:nvSpPr>
            <p:spPr>
              <a:xfrm>
                <a:off x="4367054" y="2139587"/>
                <a:ext cx="3110595" cy="4348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∈ [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]={1,…,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de-DE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1 </m:t>
                            </m:r>
                          </m:e>
                          <m:e>
                            <m: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F42819-E989-7974-FE67-D50104F5A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54" y="2139587"/>
                <a:ext cx="3110595" cy="4348306"/>
              </a:xfrm>
              <a:prstGeom prst="rect">
                <a:avLst/>
              </a:prstGeom>
              <a:blipFill>
                <a:blip r:embed="rId15"/>
                <a:stretch>
                  <a:fillRect l="-21138" t="-875" r="-813" b="-460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0968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085FC-3387-8318-195D-BDCFBB03C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945FE-1C72-1786-75AC-ABE183952CB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467B2-DB1D-3095-91B2-DA73497029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50176-0D11-0B4F-AAAD-20B6969669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D12F-311B-21D2-D33C-3B8EB348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Principle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8DEF5-A243-9748-D286-9CC93D95D688}"/>
              </a:ext>
            </a:extLst>
          </p:cNvPr>
          <p:cNvSpPr txBox="1"/>
          <p:nvPr/>
        </p:nvSpPr>
        <p:spPr>
          <a:xfrm>
            <a:off x="366971" y="1246170"/>
            <a:ext cx="970490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 basically a re-planning version of A* that searches backwards from the goal,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hile maintaining s small set of nodes whose costs must be fixed after changes.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Does NOT restart a full A* every time the map changes.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It instead keeps: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	= current best estimate of cost-to-goal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(s)	= one-step lookahead estimate of cost-to-goal</a:t>
            </a:r>
          </a:p>
          <a:p>
            <a:pPr marL="342900" indent="-342900">
              <a:buFontTx/>
              <a:buChar char="-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	= priority queue if inconsistent nodes (where g!=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Always maintain consistency only where needed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Expand nodes only within heuristically bounded region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Reuse previous search computations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Update only nodes whose edges changed or are on affected shortest paths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61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DB53B-3224-B681-A978-C9845A3809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CDA3F-2B3B-45E0-8B72-B48705E3C5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465D3-5049-472D-4862-C7256235CA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9D55D8-31E1-7FD8-5E5C-E2190CB8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Time Implementation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84551A-A361-ACE9-B006-AE889930DDF1}"/>
              </a:ext>
            </a:extLst>
          </p:cNvPr>
          <p:cNvSpPr txBox="1"/>
          <p:nvPr/>
        </p:nvSpPr>
        <p:spPr>
          <a:xfrm>
            <a:off x="696987" y="909514"/>
            <a:ext cx="921702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Same time spent in each scenario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Cost distribution in ST-GRF determines time spend in scenarios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-&gt; low cost distribution across a scenario: little wind, weather doesn’t change much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high cost distrivution across a scenario: a lot of wind is gushing, weather changes more quickly!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Time spent in scenario depends on costs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Low costs mean the agent can travel faster</a:t>
            </a:r>
          </a:p>
        </p:txBody>
      </p:sp>
    </p:spTree>
    <p:extLst>
      <p:ext uri="{BB962C8B-B14F-4D97-AF65-F5344CB8AC3E}">
        <p14:creationId xmlns:p14="http://schemas.microsoft.com/office/powerpoint/2010/main" val="38294859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7C040-191E-B5A5-8C44-D1AB7DEE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28512-5317-00B3-410F-FC3CCD751A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656EC-2A24-6B8D-F2F1-983D51355B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1ED7F-CA44-15B8-35C6-D5E04FDDE5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5F8EB6-43DD-EC3A-BFB7-FCB8D3BC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98167-AA3F-0A53-B549-2F551290B6C1}"/>
              </a:ext>
            </a:extLst>
          </p:cNvPr>
          <p:cNvSpPr txBox="1"/>
          <p:nvPr/>
        </p:nvSpPr>
        <p:spPr>
          <a:xfrm>
            <a:off x="366971" y="1246170"/>
            <a:ext cx="1163527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g(s)		:	Current best estimate of shortest path from 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 	:	One-step lookahead estimate: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 = min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succ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(c(s, s’) + g(s’))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		:	Priority queue of nodes where g(s) !=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s_start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s)	:	Heuristic distance from agents current position to node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k_m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:	Accumulated heuristic drift after agent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g(s) = estimated cost from current node s to the goal node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rhs(s) = estimated cost from current node s to top succ u in U + estimated cost to goal from u to goal</a:t>
            </a:r>
          </a:p>
        </p:txBody>
      </p:sp>
    </p:spTree>
    <p:extLst>
      <p:ext uri="{BB962C8B-B14F-4D97-AF65-F5344CB8AC3E}">
        <p14:creationId xmlns:p14="http://schemas.microsoft.com/office/powerpoint/2010/main" val="3081310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2554-E852-E7F1-DB9E-26962FD0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FB0E2-77A4-E9CB-7FB9-89F36B35E6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1E26E-B532-BE22-BC0B-B917A1EFE0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8C179-AD6A-5F62-671E-ADD67E9EB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656F3-A0E3-A015-04A5-DCE9C825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Priority Queue Keys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862EF-1C5E-8297-C807-48332E7B95C4}"/>
              </a:ext>
            </a:extLst>
          </p:cNvPr>
          <p:cNvSpPr txBox="1"/>
          <p:nvPr/>
        </p:nvSpPr>
        <p:spPr>
          <a:xfrm>
            <a:off x="366971" y="1246170"/>
            <a:ext cx="116352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 node is:</a:t>
            </a:r>
          </a:p>
          <a:p>
            <a:pPr marL="342900" indent="-342900">
              <a:buFontTx/>
              <a:buChar char="-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consistent		if g(s) ==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overconsistent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if g(s) 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	(g too big, need to lower g)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underconsistent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if g(s) &lt;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	(g too small, need to raise g)</a:t>
            </a:r>
          </a:p>
          <a:p>
            <a:pPr marL="342900" indent="-342900">
              <a:buFontTx/>
              <a:buChar char="-"/>
            </a:pPr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Restore consistency by: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overconsistent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: 	assign g :=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underconsistent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	:	assign g:= </a:t>
            </a:r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∞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Each node is expanded at most twice.</a:t>
            </a: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Lexicographic keys: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k(s) = (min(g(s),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(s)) + h(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s_start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s) +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k_m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min(g(s),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(s)))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k1 = min(g,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) + h	 like f = g + h in A*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k2 = min(g,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)		 Tie breaker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022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A11B9-7B61-3432-04A8-D874CBCE0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ED8CE-BF69-1D71-FB83-90487A1D8A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23C0B-7507-3E33-9267-69C8F1E2E4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B39FF-8F25-3624-B734-9C23C335F6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5642E8-7578-C194-5F47-60044C8B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Walk through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C92EA-F565-7BA2-C0C8-24C24DBAA201}"/>
              </a:ext>
            </a:extLst>
          </p:cNvPr>
          <p:cNvSpPr txBox="1"/>
          <p:nvPr/>
        </p:nvSpPr>
        <p:spPr>
          <a:xfrm>
            <a:off x="336947" y="1125538"/>
            <a:ext cx="1116124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Initialize()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{02” – 06”}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- Set g(s)=rhs(s)= ∞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- Only the goal node gets rhs(goal) = 0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- Push the goal into U with a key based on the start position: [h(start, goal), 0]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 = 0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For Initialization() values, ComputeShortestPath() produces exactly the same results as a backward A* search.</a:t>
            </a:r>
          </a:p>
        </p:txBody>
      </p:sp>
    </p:spTree>
    <p:extLst>
      <p:ext uri="{BB962C8B-B14F-4D97-AF65-F5344CB8AC3E}">
        <p14:creationId xmlns:p14="http://schemas.microsoft.com/office/powerpoint/2010/main" val="29313574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F080-9E92-2F65-C9CD-AFA07361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2628B-9F14-4305-D656-65582AD3B9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DB6E5-33CA-08BF-C329-2985B42AF3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47ED3-3599-CB60-41C8-D8487BEFDF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D57F08-2ACD-542C-730F-BD8A1D91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Visualization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C37450-D8EC-FBBE-4C92-38ECF1F2670D}"/>
              </a:ext>
            </a:extLst>
          </p:cNvPr>
          <p:cNvCxnSpPr>
            <a:cxnSpLocks/>
          </p:cNvCxnSpPr>
          <p:nvPr/>
        </p:nvCxnSpPr>
        <p:spPr bwMode="auto">
          <a:xfrm>
            <a:off x="2065139" y="1269554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D6DE91-07B4-4B1A-A388-59ABCF8DFD8D}"/>
              </a:ext>
            </a:extLst>
          </p:cNvPr>
          <p:cNvCxnSpPr>
            <a:cxnSpLocks/>
          </p:cNvCxnSpPr>
          <p:nvPr/>
        </p:nvCxnSpPr>
        <p:spPr bwMode="auto">
          <a:xfrm>
            <a:off x="1345059" y="1557586"/>
            <a:ext cx="30243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152494-5CFF-E5EE-367C-BB86EE1B5F50}"/>
              </a:ext>
            </a:extLst>
          </p:cNvPr>
          <p:cNvSpPr txBox="1"/>
          <p:nvPr/>
        </p:nvSpPr>
        <p:spPr>
          <a:xfrm>
            <a:off x="1498972" y="1249809"/>
            <a:ext cx="249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Pos.     Node.     key=(k1, k2)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1             5           (4, 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1C62F-BF6A-98DC-2C3F-618A6A8AF4D4}"/>
              </a:ext>
            </a:extLst>
          </p:cNvPr>
          <p:cNvSpPr txBox="1"/>
          <p:nvPr/>
        </p:nvSpPr>
        <p:spPr>
          <a:xfrm>
            <a:off x="161032" y="1004083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89B8D-DE60-3893-12E3-BAB73A8C6E26}"/>
              </a:ext>
            </a:extLst>
          </p:cNvPr>
          <p:cNvCxnSpPr>
            <a:cxnSpLocks/>
          </p:cNvCxnSpPr>
          <p:nvPr/>
        </p:nvCxnSpPr>
        <p:spPr bwMode="auto">
          <a:xfrm>
            <a:off x="2741126" y="1249809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1027A7-5A9F-9C18-BFEF-2963EFA00109}"/>
              </a:ext>
            </a:extLst>
          </p:cNvPr>
          <p:cNvSpPr txBox="1"/>
          <p:nvPr/>
        </p:nvSpPr>
        <p:spPr>
          <a:xfrm>
            <a:off x="872836" y="3377045"/>
            <a:ext cx="13468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start = 1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goal = 5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Coordinates: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1 -&gt; (0,0)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2 -&gt; (1,0)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3 -&gt; (2,0)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4 -&gt; (3,0)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5 -&gt; (4,0)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68A-21E8-1E33-836D-A729BA99C830}"/>
              </a:ext>
            </a:extLst>
          </p:cNvPr>
          <p:cNvSpPr txBox="1"/>
          <p:nvPr/>
        </p:nvSpPr>
        <p:spPr>
          <a:xfrm>
            <a:off x="5017467" y="3109852"/>
            <a:ext cx="300755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Manhattan distances: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h(start=1, goal=5) = |0-4| + |0-0| = 4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all other nodes (s = node):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rhs(1) = g(1)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rhs(2) = g(2)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rhs(3) = g(3)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rhs(4) = g(4)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rhs(5) = 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D1F09-BCBF-9512-39B3-649285768761}"/>
              </a:ext>
            </a:extLst>
          </p:cNvPr>
          <p:cNvSpPr txBox="1"/>
          <p:nvPr/>
        </p:nvSpPr>
        <p:spPr>
          <a:xfrm>
            <a:off x="4454020" y="1244026"/>
            <a:ext cx="2315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node: goal = 5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key = (h(start, goal), 0) = (4, 0) </a:t>
            </a: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-&gt; [( (4,0), 5 )]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60819-84E5-BA54-BD20-556A1B7FA72A}"/>
              </a:ext>
            </a:extLst>
          </p:cNvPr>
          <p:cNvSpPr txBox="1"/>
          <p:nvPr/>
        </p:nvSpPr>
        <p:spPr>
          <a:xfrm>
            <a:off x="8438899" y="1543960"/>
            <a:ext cx="34913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 Goal node is the only locally consistent node at t=0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k_m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g(s_goal)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rhs(s_goal)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-&gt; min_g_rhs(goal) = 0</a:t>
            </a:r>
          </a:p>
        </p:txBody>
      </p:sp>
    </p:spTree>
    <p:extLst>
      <p:ext uri="{BB962C8B-B14F-4D97-AF65-F5344CB8AC3E}">
        <p14:creationId xmlns:p14="http://schemas.microsoft.com/office/powerpoint/2010/main" val="39736476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F9326-53B2-8A11-1CF9-6767EE64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61C41-48C4-70CA-342D-ADF663D0B6F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F1E03-5013-ED4C-D8AD-EE1674D403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82CFE-B88A-04E4-3C1E-8D7A643F0F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596436-FB71-CA7A-49A5-3960FADE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Visualization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0F20F9-5027-267B-1B73-B650E0E37FAC}"/>
              </a:ext>
            </a:extLst>
          </p:cNvPr>
          <p:cNvCxnSpPr>
            <a:cxnSpLocks/>
          </p:cNvCxnSpPr>
          <p:nvPr/>
        </p:nvCxnSpPr>
        <p:spPr bwMode="auto">
          <a:xfrm>
            <a:off x="2065139" y="1269554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901EC0-740F-78A1-04E0-A349DB0E0A02}"/>
              </a:ext>
            </a:extLst>
          </p:cNvPr>
          <p:cNvCxnSpPr>
            <a:cxnSpLocks/>
          </p:cNvCxnSpPr>
          <p:nvPr/>
        </p:nvCxnSpPr>
        <p:spPr bwMode="auto">
          <a:xfrm>
            <a:off x="1345059" y="1557586"/>
            <a:ext cx="30243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B4106-58E3-6DD7-F154-88497EDBEA50}"/>
              </a:ext>
            </a:extLst>
          </p:cNvPr>
          <p:cNvSpPr txBox="1"/>
          <p:nvPr/>
        </p:nvSpPr>
        <p:spPr>
          <a:xfrm>
            <a:off x="1498972" y="1249809"/>
            <a:ext cx="249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Pos.     Node.     key=(k1, k2)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1             5           (4, 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D3859A-05EE-D15F-0103-87DDBFA91BB5}"/>
              </a:ext>
            </a:extLst>
          </p:cNvPr>
          <p:cNvSpPr txBox="1"/>
          <p:nvPr/>
        </p:nvSpPr>
        <p:spPr>
          <a:xfrm>
            <a:off x="499025" y="925742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BDB149-9436-72EF-6E8C-28BBA4DAC01A}"/>
              </a:ext>
            </a:extLst>
          </p:cNvPr>
          <p:cNvCxnSpPr>
            <a:cxnSpLocks/>
          </p:cNvCxnSpPr>
          <p:nvPr/>
        </p:nvCxnSpPr>
        <p:spPr bwMode="auto">
          <a:xfrm>
            <a:off x="2741126" y="1249809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01FA92-6AE7-C8E8-4CC9-B1BFCD723795}"/>
              </a:ext>
            </a:extLst>
          </p:cNvPr>
          <p:cNvSpPr txBox="1"/>
          <p:nvPr/>
        </p:nvSpPr>
        <p:spPr>
          <a:xfrm>
            <a:off x="872836" y="3377045"/>
            <a:ext cx="13468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start = 1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goal = 5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Coordinates: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1 -&gt; (0,0)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2 -&gt; (1,0)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3 -&gt; (2,0)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4 -&gt; (3,0)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5 -&gt; (4,0)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172ABB-8EEB-35A7-F2C4-65E156752318}"/>
              </a:ext>
            </a:extLst>
          </p:cNvPr>
          <p:cNvSpPr txBox="1"/>
          <p:nvPr/>
        </p:nvSpPr>
        <p:spPr>
          <a:xfrm>
            <a:off x="2747872" y="3946698"/>
            <a:ext cx="21595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Manhattan distances: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h(1,5) = 4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h(2,5) = 3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h(3,5) = 2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h(4,5) = 1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h(5,5) = 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edge cost = 1 (simplicity)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8B04B-D9FB-40B8-C023-045125E79189}"/>
              </a:ext>
            </a:extLst>
          </p:cNvPr>
          <p:cNvSpPr txBox="1"/>
          <p:nvPr/>
        </p:nvSpPr>
        <p:spPr>
          <a:xfrm>
            <a:off x="5089475" y="3946698"/>
            <a:ext cx="2315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node: goal = 5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key = (h(start, goal), 0) = (4, 0) </a:t>
            </a: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è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[( (4,0), 5 )]</a:t>
            </a:r>
          </a:p>
          <a:p>
            <a:pPr marL="171450" indent="-171450">
              <a:buFont typeface="Wingdings" pitchFamily="2" charset="2"/>
              <a:buChar char="è"/>
            </a:pP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g(5) = inf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rhs(5) = 0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8DA25A-C191-EFB5-375D-63DDA0D4B241}"/>
              </a:ext>
            </a:extLst>
          </p:cNvPr>
          <p:cNvSpPr txBox="1"/>
          <p:nvPr/>
        </p:nvSpPr>
        <p:spPr>
          <a:xfrm>
            <a:off x="8438899" y="1543960"/>
            <a:ext cx="34913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 Goal node is the only locally inconsistent node at t=0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k_m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g(s_goal)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rhs(s_goal)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-&gt; min_g_rhs(goal) = 0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7EB0C65-763C-F4E2-EB4D-173CA258A6F4}"/>
              </a:ext>
            </a:extLst>
          </p:cNvPr>
          <p:cNvCxnSpPr>
            <a:cxnSpLocks/>
            <a:stCxn id="12" idx="1"/>
            <a:endCxn id="14" idx="0"/>
          </p:cNvCxnSpPr>
          <p:nvPr/>
        </p:nvCxnSpPr>
        <p:spPr bwMode="auto">
          <a:xfrm rot="10800000" flipH="1">
            <a:off x="1498971" y="1341239"/>
            <a:ext cx="4757901" cy="277902"/>
          </a:xfrm>
          <a:prstGeom prst="bentConnector4">
            <a:avLst>
              <a:gd name="adj1" fmla="val -4805"/>
              <a:gd name="adj2" fmla="val 215159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054EAE-BA0D-E743-22EA-5B7E9BD0A440}"/>
              </a:ext>
            </a:extLst>
          </p:cNvPr>
          <p:cNvSpPr/>
          <p:nvPr/>
        </p:nvSpPr>
        <p:spPr bwMode="auto">
          <a:xfrm>
            <a:off x="4750836" y="1341239"/>
            <a:ext cx="3012073" cy="1301137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(k_old, u) = ((4,0), 5)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k_new = calcKey(5)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EFCAE2-D225-167A-5D4E-5A0B0F97C193}"/>
              </a:ext>
            </a:extLst>
          </p:cNvPr>
          <p:cNvSpPr txBox="1"/>
          <p:nvPr/>
        </p:nvSpPr>
        <p:spPr>
          <a:xfrm>
            <a:off x="3927764" y="71497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pop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A120ED-E851-903C-D0A6-1503B86FDA3F}"/>
              </a:ext>
            </a:extLst>
          </p:cNvPr>
          <p:cNvSpPr/>
          <p:nvPr/>
        </p:nvSpPr>
        <p:spPr bwMode="auto">
          <a:xfrm>
            <a:off x="7969795" y="3429794"/>
            <a:ext cx="2978006" cy="26642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F751A6-BE27-B40F-7DCA-7672AF02BF70}"/>
              </a:ext>
            </a:extLst>
          </p:cNvPr>
          <p:cNvSpPr/>
          <p:nvPr/>
        </p:nvSpPr>
        <p:spPr bwMode="auto">
          <a:xfrm>
            <a:off x="10634091" y="3501802"/>
            <a:ext cx="216024" cy="21602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985CAB-ADFC-C8B9-B4AE-9D9D86503541}"/>
              </a:ext>
            </a:extLst>
          </p:cNvPr>
          <p:cNvSpPr/>
          <p:nvPr/>
        </p:nvSpPr>
        <p:spPr bwMode="auto">
          <a:xfrm>
            <a:off x="8017532" y="5780581"/>
            <a:ext cx="216024" cy="21602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C1D3F-7D29-B5A3-5399-AF1A4355763F}"/>
              </a:ext>
            </a:extLst>
          </p:cNvPr>
          <p:cNvSpPr txBox="1"/>
          <p:nvPr/>
        </p:nvSpPr>
        <p:spPr>
          <a:xfrm>
            <a:off x="8200384" y="576695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start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FF8E1-BF11-6144-C4DC-31B3856CD155}"/>
              </a:ext>
            </a:extLst>
          </p:cNvPr>
          <p:cNvSpPr txBox="1"/>
          <p:nvPr/>
        </p:nvSpPr>
        <p:spPr>
          <a:xfrm>
            <a:off x="9950316" y="34251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goal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D6D465-750C-D922-E278-B6F99E8B02C8}"/>
              </a:ext>
            </a:extLst>
          </p:cNvPr>
          <p:cNvSpPr/>
          <p:nvPr/>
        </p:nvSpPr>
        <p:spPr bwMode="auto">
          <a:xfrm>
            <a:off x="6601643" y="3061022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33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265B2-0F0B-4FB0-12A7-0FFD172D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EDA0B-B686-8B38-E30D-1A224ABC122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4CB73-0B2C-65E6-26D3-842A9B71C0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4DA16-3F9B-AE9D-2994-96B50B80F6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816278-A31E-8F82-E820-0FB4A13E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BAF01C-35D2-E99E-CC96-DA79DE8C22BD}"/>
              </a:ext>
            </a:extLst>
          </p:cNvPr>
          <p:cNvCxnSpPr/>
          <p:nvPr/>
        </p:nvCxnSpPr>
        <p:spPr bwMode="auto">
          <a:xfrm>
            <a:off x="4750837" y="3429794"/>
            <a:ext cx="1944216" cy="0"/>
          </a:xfrm>
          <a:prstGeom prst="straightConnector1">
            <a:avLst/>
          </a:prstGeom>
          <a:solidFill>
            <a:srgbClr val="DDDDDD"/>
          </a:solidFill>
          <a:ln w="57150" cap="flat" cmpd="tri" algn="ctr">
            <a:solidFill>
              <a:schemeClr val="bg1">
                <a:lumMod val="50000"/>
              </a:schemeClr>
            </a:solidFill>
            <a:prstDash val="solid"/>
            <a:round/>
            <a:headEnd type="diamond" w="sm" len="sm"/>
            <a:tailEnd type="triangle" w="sm" len="sm"/>
          </a:ln>
          <a:effectLst/>
        </p:spPr>
      </p:cxnSp>
      <p:pic>
        <p:nvPicPr>
          <p:cNvPr id="19" name="Picture 18" descr="A chart of a graph&#10;&#10;AI-generated content may be incorrect.">
            <a:extLst>
              <a:ext uri="{FF2B5EF4-FFF2-40B4-BE49-F238E27FC236}">
                <a16:creationId xmlns:a16="http://schemas.microsoft.com/office/drawing/2014/main" id="{DCC03916-7A59-3C7D-5D5C-095A6EEAC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67" y="1626146"/>
            <a:ext cx="3607296" cy="3607296"/>
          </a:xfrm>
          <a:prstGeom prst="rect">
            <a:avLst/>
          </a:prstGeom>
        </p:spPr>
      </p:pic>
      <p:pic>
        <p:nvPicPr>
          <p:cNvPr id="21" name="Picture 20" descr="A chart of a graph&#10;&#10;AI-generated content may be incorrect.">
            <a:extLst>
              <a:ext uri="{FF2B5EF4-FFF2-40B4-BE49-F238E27FC236}">
                <a16:creationId xmlns:a16="http://schemas.microsoft.com/office/drawing/2014/main" id="{2863A540-EA2C-5637-FF87-43952DEC1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7" y="1629905"/>
            <a:ext cx="3607296" cy="36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25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42AE8-694D-19D1-EA4C-F063E04D7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F748BB-C81B-4713-079B-75883BBD80C5}"/>
              </a:ext>
            </a:extLst>
          </p:cNvPr>
          <p:cNvSpPr/>
          <p:nvPr/>
        </p:nvSpPr>
        <p:spPr bwMode="auto">
          <a:xfrm>
            <a:off x="336946" y="3558109"/>
            <a:ext cx="5516701" cy="2456497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7F4F83-672F-7A6D-190C-16635571DFB1}"/>
              </a:ext>
            </a:extLst>
          </p:cNvPr>
          <p:cNvSpPr/>
          <p:nvPr/>
        </p:nvSpPr>
        <p:spPr bwMode="auto">
          <a:xfrm>
            <a:off x="336947" y="1121876"/>
            <a:ext cx="5516701" cy="209189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3D866-2257-055C-B337-0D4D062CD6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8FB8C-04B3-F70A-6171-8C16CD483B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FD00A-E430-6F25-3508-3D1FE517FC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378146-1918-6931-F57D-E5121568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Visualization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87CB8-40FF-BB34-619A-F35E793931E5}"/>
              </a:ext>
            </a:extLst>
          </p:cNvPr>
          <p:cNvSpPr txBox="1"/>
          <p:nvPr/>
        </p:nvSpPr>
        <p:spPr>
          <a:xfrm>
            <a:off x="417778" y="1269554"/>
            <a:ext cx="553658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PHASE 1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arenBoth"/>
            </a:pP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Before the main Loop: Initialize()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set initial inconsistency needed for backward search</a:t>
            </a:r>
          </a:p>
          <a:p>
            <a:pPr marL="285750" indent="-285750">
              <a:buFont typeface="Wingdings" pitchFamily="2" charset="2"/>
              <a:buChar char="à"/>
            </a:pPr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(2) ComputeShortestPath():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D* Lite performs A* like backward search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PHASE 2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(3) If no path exists: stop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(4) Pick neighbour of curr pos with min cost to goal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(5) Move agent one step to that node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(6) Sense changes in environment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(7) If change occurs: increase k, &amp; update affected vertices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(8) ComputeShortestPath to repair optimality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(9) Repeat until goal reached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323A98-9C12-61DC-EC83-1093F753B673}"/>
              </a:ext>
            </a:extLst>
          </p:cNvPr>
          <p:cNvCxnSpPr>
            <a:cxnSpLocks/>
          </p:cNvCxnSpPr>
          <p:nvPr/>
        </p:nvCxnSpPr>
        <p:spPr bwMode="auto">
          <a:xfrm>
            <a:off x="6573728" y="1721347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740E76-9342-57F7-31D1-6BBB918F8D0B}"/>
              </a:ext>
            </a:extLst>
          </p:cNvPr>
          <p:cNvCxnSpPr>
            <a:cxnSpLocks/>
          </p:cNvCxnSpPr>
          <p:nvPr/>
        </p:nvCxnSpPr>
        <p:spPr bwMode="auto">
          <a:xfrm>
            <a:off x="5853648" y="2009379"/>
            <a:ext cx="30243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B2700A-3FCD-7F72-8A62-2806D0C738BD}"/>
              </a:ext>
            </a:extLst>
          </p:cNvPr>
          <p:cNvSpPr txBox="1"/>
          <p:nvPr/>
        </p:nvSpPr>
        <p:spPr>
          <a:xfrm>
            <a:off x="6007561" y="1701602"/>
            <a:ext cx="249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Pos.     Node.     key=(k1, k2)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1           goal     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458452-1644-7FE0-97F8-472473DEC9F5}"/>
              </a:ext>
            </a:extLst>
          </p:cNvPr>
          <p:cNvCxnSpPr>
            <a:cxnSpLocks/>
          </p:cNvCxnSpPr>
          <p:nvPr/>
        </p:nvCxnSpPr>
        <p:spPr bwMode="auto">
          <a:xfrm>
            <a:off x="7249715" y="1701602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940994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4A2C-C483-C31B-1CE9-B70E9BD5A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24CAB918-BC58-57D3-DF65-F78422DA3F2D}"/>
              </a:ext>
            </a:extLst>
          </p:cNvPr>
          <p:cNvCxnSpPr>
            <a:cxnSpLocks/>
            <a:stCxn id="14" idx="6"/>
          </p:cNvCxnSpPr>
          <p:nvPr/>
        </p:nvCxnSpPr>
        <p:spPr bwMode="auto">
          <a:xfrm flipV="1">
            <a:off x="9511533" y="2349674"/>
            <a:ext cx="865317" cy="1641737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69C6C-B009-614A-06FB-D5AB488F4E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26AD9-99FD-6A1A-B407-E31F121033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C2019-0712-898E-96A5-400EB1EFE6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E52A11-0BF0-308D-A442-E8910B5E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CalculateKey(s)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F4A612-C10C-77CB-C3F3-5DE06060228E}"/>
                  </a:ext>
                </a:extLst>
              </p:cNvPr>
              <p:cNvSpPr txBox="1"/>
              <p:nvPr/>
            </p:nvSpPr>
            <p:spPr>
              <a:xfrm>
                <a:off x="417778" y="1269554"/>
                <a:ext cx="87860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{01“}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rhs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 +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rhs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en-DE" sz="1600" spc="3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F4A612-C10C-77CB-C3F3-5DE060602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1269554"/>
                <a:ext cx="8786059" cy="338554"/>
              </a:xfrm>
              <a:prstGeom prst="rect">
                <a:avLst/>
              </a:prstGeom>
              <a:blipFill>
                <a:blip r:embed="rId2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904064-34E6-C36F-CCB3-1B3466F38774}"/>
                  </a:ext>
                </a:extLst>
              </p:cNvPr>
              <p:cNvSpPr txBox="1"/>
              <p:nvPr/>
            </p:nvSpPr>
            <p:spPr>
              <a:xfrm>
                <a:off x="552971" y="1917626"/>
                <a:ext cx="5483296" cy="1620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de-DE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904064-34E6-C36F-CCB3-1B3466F3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71" y="1917626"/>
                <a:ext cx="5483296" cy="1620444"/>
              </a:xfrm>
              <a:prstGeom prst="rect">
                <a:avLst/>
              </a:prstGeom>
              <a:blipFill>
                <a:blip r:embed="rId3"/>
                <a:stretch>
                  <a:fillRect l="-1155" b="-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BC6D2D8-091C-3A2A-8D3F-E2508FA123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630650"/>
                  </p:ext>
                </p:extLst>
              </p:nvPr>
            </p:nvGraphicFramePr>
            <p:xfrm>
              <a:off x="484603" y="3717826"/>
              <a:ext cx="4709825" cy="2534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40080">
                      <a:extLst>
                        <a:ext uri="{9D8B030D-6E8A-4147-A177-3AD203B41FA5}">
                          <a16:colId xmlns:a16="http://schemas.microsoft.com/office/drawing/2014/main" val="1251461554"/>
                        </a:ext>
                      </a:extLst>
                    </a:gridCol>
                    <a:gridCol w="792480">
                      <a:extLst>
                        <a:ext uri="{9D8B030D-6E8A-4147-A177-3AD203B41FA5}">
                          <a16:colId xmlns:a16="http://schemas.microsoft.com/office/drawing/2014/main" val="1898724952"/>
                        </a:ext>
                      </a:extLst>
                    </a:gridCol>
                    <a:gridCol w="500380">
                      <a:extLst>
                        <a:ext uri="{9D8B030D-6E8A-4147-A177-3AD203B41FA5}">
                          <a16:colId xmlns:a16="http://schemas.microsoft.com/office/drawing/2014/main" val="986351953"/>
                        </a:ext>
                      </a:extLst>
                    </a:gridCol>
                    <a:gridCol w="563880">
                      <a:extLst>
                        <a:ext uri="{9D8B030D-6E8A-4147-A177-3AD203B41FA5}">
                          <a16:colId xmlns:a16="http://schemas.microsoft.com/office/drawing/2014/main" val="2142082112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2574512837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1767280417"/>
                        </a:ext>
                      </a:extLst>
                    </a:gridCol>
                    <a:gridCol w="1161445">
                      <a:extLst>
                        <a:ext uri="{9D8B030D-6E8A-4147-A177-3AD203B41FA5}">
                          <a16:colId xmlns:a16="http://schemas.microsoft.com/office/drawing/2014/main" val="2883607679"/>
                        </a:ext>
                      </a:extLst>
                    </a:gridCol>
                  </a:tblGrid>
                  <a:tr h="370840">
                    <a:tc gridSpan="7">
                      <a:txBody>
                        <a:bodyPr/>
                        <a:lstStyle/>
                        <a:p>
                          <a:r>
                            <a:rPr lang="en-DE" dirty="0"/>
                            <a:t>Priority Queue U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078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k_m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key=[k1, k2]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886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[10, 8]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341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18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[19, 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3215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[25, 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7412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8850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18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[34, 30]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2626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BC6D2D8-091C-3A2A-8D3F-E2508FA123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630650"/>
                  </p:ext>
                </p:extLst>
              </p:nvPr>
            </p:nvGraphicFramePr>
            <p:xfrm>
              <a:off x="484603" y="3717826"/>
              <a:ext cx="4709825" cy="2534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40080">
                      <a:extLst>
                        <a:ext uri="{9D8B030D-6E8A-4147-A177-3AD203B41FA5}">
                          <a16:colId xmlns:a16="http://schemas.microsoft.com/office/drawing/2014/main" val="1251461554"/>
                        </a:ext>
                      </a:extLst>
                    </a:gridCol>
                    <a:gridCol w="792480">
                      <a:extLst>
                        <a:ext uri="{9D8B030D-6E8A-4147-A177-3AD203B41FA5}">
                          <a16:colId xmlns:a16="http://schemas.microsoft.com/office/drawing/2014/main" val="1898724952"/>
                        </a:ext>
                      </a:extLst>
                    </a:gridCol>
                    <a:gridCol w="500380">
                      <a:extLst>
                        <a:ext uri="{9D8B030D-6E8A-4147-A177-3AD203B41FA5}">
                          <a16:colId xmlns:a16="http://schemas.microsoft.com/office/drawing/2014/main" val="986351953"/>
                        </a:ext>
                      </a:extLst>
                    </a:gridCol>
                    <a:gridCol w="563880">
                      <a:extLst>
                        <a:ext uri="{9D8B030D-6E8A-4147-A177-3AD203B41FA5}">
                          <a16:colId xmlns:a16="http://schemas.microsoft.com/office/drawing/2014/main" val="2142082112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2574512837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1767280417"/>
                        </a:ext>
                      </a:extLst>
                    </a:gridCol>
                    <a:gridCol w="1161445">
                      <a:extLst>
                        <a:ext uri="{9D8B030D-6E8A-4147-A177-3AD203B41FA5}">
                          <a16:colId xmlns:a16="http://schemas.microsoft.com/office/drawing/2014/main" val="2883607679"/>
                        </a:ext>
                      </a:extLst>
                    </a:gridCol>
                  </a:tblGrid>
                  <a:tr h="411480">
                    <a:tc gridSpan="7">
                      <a:txBody>
                        <a:bodyPr/>
                        <a:lstStyle/>
                        <a:p>
                          <a:r>
                            <a:rPr lang="en-DE" dirty="0"/>
                            <a:t>Priority Queue U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0784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k_m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key=[k1, k2]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886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[10, 8]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341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5000" t="-400000" r="-5525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[19, 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3215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[25, 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7412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50000" t="-603448" r="-40227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[34, 30]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2626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5437D29-DC93-4BC4-EF6C-9DDFBE72BEF3}"/>
              </a:ext>
            </a:extLst>
          </p:cNvPr>
          <p:cNvSpPr/>
          <p:nvPr/>
        </p:nvSpPr>
        <p:spPr bwMode="auto">
          <a:xfrm>
            <a:off x="7553558" y="4169000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F13ADE-3F15-5FA7-4809-D8B0DA27D8A0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 bwMode="auto">
          <a:xfrm flipV="1">
            <a:off x="7913558" y="3991411"/>
            <a:ext cx="1237975" cy="35758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AF77312-8F32-2758-F11C-1BFFA2976A08}"/>
              </a:ext>
            </a:extLst>
          </p:cNvPr>
          <p:cNvSpPr/>
          <p:nvPr/>
        </p:nvSpPr>
        <p:spPr bwMode="auto">
          <a:xfrm>
            <a:off x="9151533" y="38114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339C5-DFEA-AA25-698F-F6F5CA0E4F51}"/>
              </a:ext>
            </a:extLst>
          </p:cNvPr>
          <p:cNvSpPr/>
          <p:nvPr/>
        </p:nvSpPr>
        <p:spPr bwMode="auto">
          <a:xfrm>
            <a:off x="9973847" y="3250070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2FC6B4-9B37-2F20-74A1-B57DCC65B436}"/>
              </a:ext>
            </a:extLst>
          </p:cNvPr>
          <p:cNvSpPr/>
          <p:nvPr/>
        </p:nvSpPr>
        <p:spPr bwMode="auto">
          <a:xfrm>
            <a:off x="10295612" y="2565698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DE00C-6299-784A-671B-5A8E6170CE5D}"/>
              </a:ext>
            </a:extLst>
          </p:cNvPr>
          <p:cNvSpPr txBox="1"/>
          <p:nvPr/>
        </p:nvSpPr>
        <p:spPr>
          <a:xfrm rot="4762609">
            <a:off x="10233081" y="1880532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28B8B-4E2F-F054-81C9-A4546A390217}"/>
              </a:ext>
            </a:extLst>
          </p:cNvPr>
          <p:cNvSpPr txBox="1"/>
          <p:nvPr/>
        </p:nvSpPr>
        <p:spPr>
          <a:xfrm>
            <a:off x="8294867" y="417173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875B66-91FF-1FAC-5EAB-3623BF4E97B7}"/>
              </a:ext>
            </a:extLst>
          </p:cNvPr>
          <p:cNvSpPr/>
          <p:nvPr/>
        </p:nvSpPr>
        <p:spPr bwMode="auto">
          <a:xfrm>
            <a:off x="6184185" y="4097000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9D508F-8362-1690-B2D2-5520AE092714}"/>
              </a:ext>
            </a:extLst>
          </p:cNvPr>
          <p:cNvCxnSpPr>
            <a:stCxn id="34" idx="6"/>
            <a:endCxn id="9" idx="2"/>
          </p:cNvCxnSpPr>
          <p:nvPr/>
        </p:nvCxnSpPr>
        <p:spPr bwMode="auto">
          <a:xfrm>
            <a:off x="6688241" y="4349000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8E42D097-40B2-7F6E-2913-A5F7DB77FA3C}"/>
              </a:ext>
            </a:extLst>
          </p:cNvPr>
          <p:cNvCxnSpPr>
            <a:cxnSpLocks/>
          </p:cNvCxnSpPr>
          <p:nvPr/>
        </p:nvCxnSpPr>
        <p:spPr bwMode="auto">
          <a:xfrm flipV="1">
            <a:off x="8120746" y="2366808"/>
            <a:ext cx="2676131" cy="2414562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2ED84F4-6D25-679F-6699-4C4755FA4542}"/>
              </a:ext>
            </a:extLst>
          </p:cNvPr>
          <p:cNvSpPr txBox="1"/>
          <p:nvPr/>
        </p:nvSpPr>
        <p:spPr>
          <a:xfrm>
            <a:off x="8120746" y="4798504"/>
            <a:ext cx="647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364A21-B931-AA65-38B4-C563D14C6CE6}"/>
              </a:ext>
            </a:extLst>
          </p:cNvPr>
          <p:cNvSpPr txBox="1"/>
          <p:nvPr/>
        </p:nvSpPr>
        <p:spPr>
          <a:xfrm>
            <a:off x="6842729" y="4479512"/>
            <a:ext cx="8723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rhs(s)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8F2898-2C76-0311-07EF-DBABBD9CEE0E}"/>
              </a:ext>
            </a:extLst>
          </p:cNvPr>
          <p:cNvSpPr txBox="1"/>
          <p:nvPr/>
        </p:nvSpPr>
        <p:spPr>
          <a:xfrm>
            <a:off x="6484625" y="5313795"/>
            <a:ext cx="12698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k2 = min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6C466B-C6FE-F428-DC77-9B51FA3D919D}"/>
              </a:ext>
            </a:extLst>
          </p:cNvPr>
          <p:cNvCxnSpPr>
            <a:cxnSpLocks/>
            <a:stCxn id="56" idx="0"/>
            <a:endCxn id="55" idx="2"/>
          </p:cNvCxnSpPr>
          <p:nvPr/>
        </p:nvCxnSpPr>
        <p:spPr bwMode="auto">
          <a:xfrm flipV="1">
            <a:off x="7119575" y="4895010"/>
            <a:ext cx="159332" cy="418785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4A391D-7EC0-44A9-0E88-4F03320406C3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 bwMode="auto">
          <a:xfrm flipV="1">
            <a:off x="7754524" y="5214002"/>
            <a:ext cx="690189" cy="307542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0367F59-A62A-5482-543D-5565E79888A2}"/>
              </a:ext>
            </a:extLst>
          </p:cNvPr>
          <p:cNvSpPr txBox="1"/>
          <p:nvPr/>
        </p:nvSpPr>
        <p:spPr>
          <a:xfrm>
            <a:off x="6551605" y="5779008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== shortest currently known path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FE74537-A247-77FD-1DCD-C8EF3C54A622}"/>
              </a:ext>
            </a:extLst>
          </p:cNvPr>
          <p:cNvCxnSpPr>
            <a:cxnSpLocks/>
          </p:cNvCxnSpPr>
          <p:nvPr/>
        </p:nvCxnSpPr>
        <p:spPr bwMode="auto">
          <a:xfrm>
            <a:off x="5354767" y="4174400"/>
            <a:ext cx="86144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EC52624-E448-DFFD-8E51-43B32E8A7034}"/>
              </a:ext>
            </a:extLst>
          </p:cNvPr>
          <p:cNvCxnSpPr>
            <a:cxnSpLocks/>
            <a:stCxn id="34" idx="7"/>
            <a:endCxn id="9" idx="0"/>
          </p:cNvCxnSpPr>
          <p:nvPr/>
        </p:nvCxnSpPr>
        <p:spPr bwMode="auto">
          <a:xfrm flipV="1">
            <a:off x="6614424" y="4169000"/>
            <a:ext cx="1119134" cy="180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71AC3B-4E86-6282-FD14-1BB99879F99B}"/>
              </a:ext>
            </a:extLst>
          </p:cNvPr>
          <p:cNvSpPr txBox="1"/>
          <p:nvPr/>
        </p:nvSpPr>
        <p:spPr>
          <a:xfrm>
            <a:off x="8444713" y="1901595"/>
            <a:ext cx="1400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Euclidean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9CF766-F13F-3880-4C26-863F404BE8E6}"/>
              </a:ext>
            </a:extLst>
          </p:cNvPr>
          <p:cNvSpPr txBox="1"/>
          <p:nvPr/>
        </p:nvSpPr>
        <p:spPr>
          <a:xfrm>
            <a:off x="5331028" y="3783662"/>
            <a:ext cx="692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5B9909-6BED-28E8-7665-EDE2BC9A1B48}"/>
              </a:ext>
            </a:extLst>
          </p:cNvPr>
          <p:cNvSpPr txBox="1"/>
          <p:nvPr/>
        </p:nvSpPr>
        <p:spPr>
          <a:xfrm>
            <a:off x="6406345" y="3677206"/>
            <a:ext cx="16065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h(s_start, s)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E600511-4B75-68E3-4D4E-2A39361DC31B}"/>
              </a:ext>
            </a:extLst>
          </p:cNvPr>
          <p:cNvSpPr txBox="1"/>
          <p:nvPr/>
        </p:nvSpPr>
        <p:spPr>
          <a:xfrm>
            <a:off x="6607990" y="2734739"/>
            <a:ext cx="24224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k1 = k2 </a:t>
            </a: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+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h(s_start, s) + k_m</a:t>
            </a:r>
          </a:p>
        </p:txBody>
      </p:sp>
    </p:spTree>
    <p:extLst>
      <p:ext uri="{BB962C8B-B14F-4D97-AF65-F5344CB8AC3E}">
        <p14:creationId xmlns:p14="http://schemas.microsoft.com/office/powerpoint/2010/main" val="42638868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62BCA-FF63-772B-C3A5-750E7E26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2368E-8743-F309-EBE2-2DB4347A9B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1F9C7-AE1A-3262-1163-9047BF53FE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97996-F842-9744-4057-608F332973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DC46C3-701B-147B-6EAD-AB16C824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UpdateVertex(u)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2C3B-4858-7C11-89F8-05AB90C0C775}"/>
                  </a:ext>
                </a:extLst>
              </p:cNvPr>
              <p:cNvSpPr txBox="1"/>
              <p:nvPr/>
            </p:nvSpPr>
            <p:spPr>
              <a:xfrm>
                <a:off x="417778" y="1269554"/>
                <a:ext cx="9179961" cy="124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{07“}     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𝑈𝑝𝑑𝑎𝑡𝑒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𝐶𝑎𝑙𝑐𝑢𝑙𝑎𝑡𝑒𝐾𝑒𝑦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600" b="0" i="1" spc="3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de-DE" sz="160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08“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</m:t>
                    </m:r>
                    <m:r>
                      <a:rPr lang="de-DE" sz="160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𝑒𝑙𝑠𝑒𝑖𝑓</m:t>
                    </m:r>
                    <m:d>
                      <m:dPr>
                        <m:ctrlPr>
                          <a:rPr lang="de-DE" sz="1600" i="1" spc="3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spc="3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600" i="1" spc="3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spc="3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i="1" spc="3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∉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𝐼𝑛𝑠𝑒𝑟𝑡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𝐶𝑎𝑙𝑐𝑢𝑙𝑎𝑡𝑒𝐾𝑒𝑦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de-DE" sz="1600" b="0" i="1" spc="3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09“}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𝑒𝑙𝑠𝑒𝑖𝑓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𝑅𝑒𝑚𝑜𝑣𝑒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2C3B-4858-7C11-89F8-05AB90C0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1269554"/>
                <a:ext cx="9179961" cy="1249958"/>
              </a:xfrm>
              <a:prstGeom prst="rect">
                <a:avLst/>
              </a:prstGeom>
              <a:blipFill>
                <a:blip r:embed="rId2"/>
                <a:stretch>
                  <a:fillRect l="-415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8650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05FC0-CDAF-059D-5729-FD6B6733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65578-CED5-E532-9B09-4FFF2D597B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45AD4-E7A3-227F-31FE-C5EA9DAFDC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6013A-D496-8DE1-AC4F-9B26839762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1E48E6-0484-2935-8B47-9D384744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E6F269-319D-12F5-A1C6-C92D23357CF7}"/>
                  </a:ext>
                </a:extLst>
              </p:cNvPr>
              <p:cNvSpPr txBox="1"/>
              <p:nvPr/>
            </p:nvSpPr>
            <p:spPr>
              <a:xfrm>
                <a:off x="768995" y="1125538"/>
                <a:ext cx="9179961" cy="203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{02“}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=∅;</m:t>
                    </m:r>
                  </m:oMath>
                </a14:m>
                <a:r>
                  <a:rPr lang="de-DE" sz="1600" b="0" i="1" spc="3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{03“} 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{04“}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rhs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∞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{05“} </a:t>
                </a: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𝑟h𝑠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goal</m:t>
                            </m:r>
                          </m:sub>
                        </m:sSub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{06“}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Insert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goal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,[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start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goal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);0]);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E6F269-319D-12F5-A1C6-C92D2335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" y="1125538"/>
                <a:ext cx="9179961" cy="2035109"/>
              </a:xfrm>
              <a:prstGeom prst="rect">
                <a:avLst/>
              </a:prstGeom>
              <a:blipFill>
                <a:blip r:embed="rId2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2098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D19A5-F9AB-685B-6378-46E9ECF3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6362C-B100-0568-800F-A45DC1FB3BE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1FAF0-CC4E-0EBE-E4E2-C1EB8CD24F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8EDCA-732D-4753-EAA2-1849E53BD4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7547E2-BF6B-49E0-CFA2-6B358DE2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p:pic>
        <p:nvPicPr>
          <p:cNvPr id="21" name="Picture 20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743B72AD-C40C-7C8B-F8CB-95970ADB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1701602"/>
            <a:ext cx="7772400" cy="31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961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91D20-A3CC-1CD2-E8C9-97EC3CE9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BEFFE-BD3A-108F-EABC-67732728CE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AB72F-ED5F-2563-AD79-37859EB8B2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1FC00-6542-337D-2BF7-138B48C7AC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E3A752-1B4C-2A49-F470-653BB9B4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46087-9611-C0FA-0C11-CD35F8A3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4" y="1125538"/>
            <a:ext cx="7772400" cy="49753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AFC7DB-7A85-DF4E-EC06-33A5F74A6F77}"/>
              </a:ext>
            </a:extLst>
          </p:cNvPr>
          <p:cNvCxnSpPr/>
          <p:nvPr/>
        </p:nvCxnSpPr>
        <p:spPr bwMode="auto">
          <a:xfrm>
            <a:off x="432000" y="1605961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B9939-8E86-BDF1-362C-DDFB0325D074}"/>
              </a:ext>
            </a:extLst>
          </p:cNvPr>
          <p:cNvCxnSpPr/>
          <p:nvPr/>
        </p:nvCxnSpPr>
        <p:spPr bwMode="auto">
          <a:xfrm>
            <a:off x="432000" y="2326041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63A16F-DC7F-2E8B-A93B-67A2BB56280E}"/>
              </a:ext>
            </a:extLst>
          </p:cNvPr>
          <p:cNvCxnSpPr/>
          <p:nvPr/>
        </p:nvCxnSpPr>
        <p:spPr bwMode="auto">
          <a:xfrm>
            <a:off x="432000" y="2830097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7959EC-6FDC-58C9-DB9F-F9B592293019}"/>
              </a:ext>
            </a:extLst>
          </p:cNvPr>
          <p:cNvCxnSpPr/>
          <p:nvPr/>
        </p:nvCxnSpPr>
        <p:spPr bwMode="auto">
          <a:xfrm>
            <a:off x="432000" y="4270257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85579-BA43-A9E2-3DB3-143369DD129E}"/>
              </a:ext>
            </a:extLst>
          </p:cNvPr>
          <p:cNvSpPr txBox="1"/>
          <p:nvPr/>
        </p:nvSpPr>
        <p:spPr>
          <a:xfrm>
            <a:off x="3793331" y="2801169"/>
            <a:ext cx="6843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u locally </a:t>
            </a:r>
            <a:r>
              <a:rPr lang="en-DE" sz="1400" b="1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overconsistent 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(path through u to goal got better)</a:t>
            </a:r>
          </a:p>
          <a:p>
            <a:r>
              <a:rPr lang="en-DE" sz="1400" b="1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adjust g-value </a:t>
            </a:r>
            <a:r>
              <a:rPr lang="en-DE" sz="1400" u="sng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down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(= locally consistent)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# remove u from U since u got consistent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1EFD5-1E05-2CBE-D171-95EBE3F861A3}"/>
              </a:ext>
            </a:extLst>
          </p:cNvPr>
          <p:cNvSpPr txBox="1"/>
          <p:nvPr/>
        </p:nvSpPr>
        <p:spPr>
          <a:xfrm>
            <a:off x="8209217" y="5556528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locally underconsistent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80D8E-03EB-F406-9946-66F7134531D1}"/>
              </a:ext>
            </a:extLst>
          </p:cNvPr>
          <p:cNvSpPr txBox="1"/>
          <p:nvPr/>
        </p:nvSpPr>
        <p:spPr>
          <a:xfrm>
            <a:off x="3793331" y="4241206"/>
            <a:ext cx="6843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u locally </a:t>
            </a:r>
            <a:r>
              <a:rPr lang="en-DE" sz="1400" b="1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underconsistent 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(path through u to goal got worse)</a:t>
            </a:r>
            <a:endParaRPr lang="en-DE" sz="1400" b="1" dirty="0">
              <a:solidFill>
                <a:srgbClr val="46A65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BD861-E084-A607-9220-290E523E433B}"/>
              </a:ext>
            </a:extLst>
          </p:cNvPr>
          <p:cNvSpPr txBox="1"/>
          <p:nvPr/>
        </p:nvSpPr>
        <p:spPr>
          <a:xfrm>
            <a:off x="3793331" y="2285762"/>
            <a:ext cx="4720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is top node actually worse?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# if yes, give node new 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E82A40-0865-4C18-20CD-251B4878CD6E}"/>
              </a:ext>
            </a:extLst>
          </p:cNvPr>
          <p:cNvSpPr txBox="1"/>
          <p:nvPr/>
        </p:nvSpPr>
        <p:spPr>
          <a:xfrm>
            <a:off x="4873451" y="350627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nodes that lead into u may have also gotten cheaper: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#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4E8C0-DC78-8533-B629-9019BE424E94}"/>
              </a:ext>
            </a:extLst>
          </p:cNvPr>
          <p:cNvSpPr txBox="1"/>
          <p:nvPr/>
        </p:nvSpPr>
        <p:spPr>
          <a:xfrm>
            <a:off x="3793331" y="4698211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forget outdated old path because cost has increased at u</a:t>
            </a:r>
            <a:endParaRPr lang="en-DE" sz="1400" b="1" dirty="0">
              <a:solidFill>
                <a:srgbClr val="46A65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26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C406-060D-E710-FA94-EF5807D3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96E65-A29E-BF47-054A-DD57FB07E9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614CD-E768-0575-4CF6-88DA3DF7BE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0ABFE-69F3-D92D-1EBE-584343D199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CEDE0D-56E8-AA3C-A2FE-1CA0A335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D3E45B48-33DB-F622-1736-E721842E3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7" y="904753"/>
            <a:ext cx="7772400" cy="5320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65A21F-8C93-3842-A37C-5945966E4A47}"/>
              </a:ext>
            </a:extLst>
          </p:cNvPr>
          <p:cNvSpPr txBox="1"/>
          <p:nvPr/>
        </p:nvSpPr>
        <p:spPr>
          <a:xfrm>
            <a:off x="4441403" y="2905907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if takenSteps == minPathLength(Heuristic).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graph[u][v] = scenario{+1}</a:t>
            </a:r>
          </a:p>
        </p:txBody>
      </p:sp>
    </p:spTree>
    <p:extLst>
      <p:ext uri="{BB962C8B-B14F-4D97-AF65-F5344CB8AC3E}">
        <p14:creationId xmlns:p14="http://schemas.microsoft.com/office/powerpoint/2010/main" val="8689034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15306-AC87-AFEA-A6DC-18947AC5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C4E66-8540-BAE5-B455-AABD9CA416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682C9-E7E9-F0D0-30EC-73BAA6895E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7C273-D1D3-E67E-CFA6-531D5D1DA9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CA52D6-E877-54EA-AEDF-AD3D11F9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E1D067BD-B552-C82C-B52A-FFD2613D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61"/>
          <a:stretch>
            <a:fillRect/>
          </a:stretch>
        </p:blipFill>
        <p:spPr>
          <a:xfrm>
            <a:off x="457827" y="904753"/>
            <a:ext cx="7772400" cy="1012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3F446-7107-E194-DF26-AB2D7F0AAAED}"/>
              </a:ext>
            </a:extLst>
          </p:cNvPr>
          <p:cNvSpPr txBox="1"/>
          <p:nvPr/>
        </p:nvSpPr>
        <p:spPr>
          <a:xfrm>
            <a:off x="457827" y="2269698"/>
            <a:ext cx="45095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goal node acts like A* start (backward search)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rhs(goal) = 0   plays the role of g(start) = 0    in normal A*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only the goal is inconsistent and gets inserted into U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Heuristic = h(start, goal)</a:t>
            </a:r>
          </a:p>
          <a:p>
            <a:pPr marL="171450" indent="-171450">
              <a:buFontTx/>
              <a:buChar char="-"/>
            </a:pP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ComputeShortestPath() always keeps expanding nodes until:</a:t>
            </a:r>
          </a:p>
          <a:p>
            <a:pPr marL="715701" lvl="1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g(start) = rhs(start)  start is locally consistent</a:t>
            </a:r>
          </a:p>
          <a:p>
            <a:pPr marL="715701" lvl="1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the smallest key in the queue &gt;= key(start)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C8F167-64A9-D537-6AE0-82A3A71B74DD}"/>
              </a:ext>
            </a:extLst>
          </p:cNvPr>
          <p:cNvSpPr/>
          <p:nvPr/>
        </p:nvSpPr>
        <p:spPr bwMode="auto">
          <a:xfrm>
            <a:off x="10202043" y="5518026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510F0F-675C-3872-A25A-3AD0F4112966}"/>
              </a:ext>
            </a:extLst>
          </p:cNvPr>
          <p:cNvSpPr/>
          <p:nvPr/>
        </p:nvSpPr>
        <p:spPr bwMode="auto">
          <a:xfrm>
            <a:off x="10202043" y="5878066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7EC86-7AA4-651B-57F2-C86FD31AEB6B}"/>
              </a:ext>
            </a:extLst>
          </p:cNvPr>
          <p:cNvSpPr txBox="1"/>
          <p:nvPr/>
        </p:nvSpPr>
        <p:spPr>
          <a:xfrm>
            <a:off x="6457627" y="1411189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ComputeShortestPath() </a:t>
            </a: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only repairs/ processes nodes that are in the priority queue U. Nodes enter/ leave/ shift position trough </a:t>
            </a:r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UpdateVertex(s)</a:t>
            </a: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DE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095BA1-5A41-E505-B048-2C2737F5D38C}"/>
              </a:ext>
            </a:extLst>
          </p:cNvPr>
          <p:cNvSpPr txBox="1"/>
          <p:nvPr/>
        </p:nvSpPr>
        <p:spPr>
          <a:xfrm>
            <a:off x="412107" y="5257491"/>
            <a:ext cx="6615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Phase 1: Backward search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succ = nodes to move into when walking towards goal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pred = nodes that lie closer to the start than current position</a:t>
            </a:r>
            <a:endParaRPr lang="en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A2777-114A-B505-ACEF-52F911601773}"/>
              </a:ext>
            </a:extLst>
          </p:cNvPr>
          <p:cNvGrpSpPr/>
          <p:nvPr/>
        </p:nvGrpSpPr>
        <p:grpSpPr>
          <a:xfrm>
            <a:off x="6961683" y="2331706"/>
            <a:ext cx="2880320" cy="2880320"/>
            <a:chOff x="6961683" y="2331706"/>
            <a:chExt cx="2880320" cy="28803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465270-D9CA-A67D-2A2D-08D2486ACFFA}"/>
                </a:ext>
              </a:extLst>
            </p:cNvPr>
            <p:cNvGrpSpPr/>
            <p:nvPr/>
          </p:nvGrpSpPr>
          <p:grpSpPr>
            <a:xfrm>
              <a:off x="6961683" y="2331706"/>
              <a:ext cx="2880320" cy="2880320"/>
              <a:chOff x="913011" y="1701602"/>
              <a:chExt cx="2880320" cy="288032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EDDE3B-4624-0BD6-42AD-6FDE2B639605}"/>
                  </a:ext>
                </a:extLst>
              </p:cNvPr>
              <p:cNvSpPr/>
              <p:nvPr/>
            </p:nvSpPr>
            <p:spPr bwMode="auto">
              <a:xfrm>
                <a:off x="913011" y="1701602"/>
                <a:ext cx="2880320" cy="288032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E04B550-3232-A6EC-3D75-05AC9FCBE891}"/>
                  </a:ext>
                </a:extLst>
              </p:cNvPr>
              <p:cNvCxnSpPr/>
              <p:nvPr/>
            </p:nvCxnSpPr>
            <p:spPr bwMode="auto">
              <a:xfrm>
                <a:off x="12730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E817385-A140-A988-ACEA-CE5D90838E4B}"/>
                  </a:ext>
                </a:extLst>
              </p:cNvPr>
              <p:cNvCxnSpPr/>
              <p:nvPr/>
            </p:nvCxnSpPr>
            <p:spPr bwMode="auto">
              <a:xfrm>
                <a:off x="16330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1E10C6E-BE46-DB82-3FF0-A2565478F7A2}"/>
                  </a:ext>
                </a:extLst>
              </p:cNvPr>
              <p:cNvCxnSpPr/>
              <p:nvPr/>
            </p:nvCxnSpPr>
            <p:spPr bwMode="auto">
              <a:xfrm>
                <a:off x="199313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758C780-DBC1-CA91-1899-97AE38D6AB63}"/>
                  </a:ext>
                </a:extLst>
              </p:cNvPr>
              <p:cNvCxnSpPr/>
              <p:nvPr/>
            </p:nvCxnSpPr>
            <p:spPr bwMode="auto">
              <a:xfrm>
                <a:off x="235317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9FA837F-4026-E33A-0F3F-1A3FD3E23A63}"/>
                  </a:ext>
                </a:extLst>
              </p:cNvPr>
              <p:cNvCxnSpPr/>
              <p:nvPr/>
            </p:nvCxnSpPr>
            <p:spPr bwMode="auto">
              <a:xfrm>
                <a:off x="271321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0875B2C-08B7-D646-58CB-51D90628F129}"/>
                  </a:ext>
                </a:extLst>
              </p:cNvPr>
              <p:cNvCxnSpPr/>
              <p:nvPr/>
            </p:nvCxnSpPr>
            <p:spPr bwMode="auto">
              <a:xfrm>
                <a:off x="30732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581331A-31F2-47AA-15B8-5389C2E5D28F}"/>
                  </a:ext>
                </a:extLst>
              </p:cNvPr>
              <p:cNvCxnSpPr/>
              <p:nvPr/>
            </p:nvCxnSpPr>
            <p:spPr bwMode="auto">
              <a:xfrm>
                <a:off x="34332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6D0B519-2A14-0B1C-F962-E015EDE912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0616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7A7EB08-B27D-5C05-2169-2B170079A0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4216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4664DC0-804D-F887-3C0A-EA9B515286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78172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EED9C65-EB73-EF4B-B473-115B696AFC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14176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8B90DF5-3E57-BD5C-7B17-AE045E54EB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50180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6C23E40-391E-F7A0-CA1E-AE8B6AD3656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8618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CC01807-6EC4-1D5B-C831-6162181728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42218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86C8DE3-4544-5FDF-F7A7-52867BE5DFD6}"/>
                </a:ext>
              </a:extLst>
            </p:cNvPr>
            <p:cNvGrpSpPr/>
            <p:nvPr/>
          </p:nvGrpSpPr>
          <p:grpSpPr>
            <a:xfrm rot="5400000">
              <a:off x="6961683" y="2331706"/>
              <a:ext cx="2880320" cy="2880320"/>
              <a:chOff x="4100050" y="2331706"/>
              <a:chExt cx="2880320" cy="2880320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69E9E94-CD25-6CE1-A470-D508EF2B0F4D}"/>
                  </a:ext>
                </a:extLst>
              </p:cNvPr>
              <p:cNvCxnSpPr/>
              <p:nvPr/>
            </p:nvCxnSpPr>
            <p:spPr bwMode="auto">
              <a:xfrm flipV="1">
                <a:off x="4100050" y="48519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5773821-2D9B-65C5-3F18-22311E2722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00050" y="48519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274FBF5-6CE4-4962-B0AF-BBD6FA4E76EF}"/>
                  </a:ext>
                </a:extLst>
              </p:cNvPr>
              <p:cNvCxnSpPr/>
              <p:nvPr/>
            </p:nvCxnSpPr>
            <p:spPr bwMode="auto">
              <a:xfrm flipV="1">
                <a:off x="4460090" y="44919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3F6C6E0-52F2-C580-385F-6C790A03A4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60090" y="44919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1B8F523-E634-79A7-F805-472902F8615D}"/>
                  </a:ext>
                </a:extLst>
              </p:cNvPr>
              <p:cNvCxnSpPr/>
              <p:nvPr/>
            </p:nvCxnSpPr>
            <p:spPr bwMode="auto">
              <a:xfrm flipV="1">
                <a:off x="4820130" y="41319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A47418B-D644-5CC1-FE98-10C79562B7E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20130" y="41319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9651BA-3C6D-BC45-9F22-9E11B54856FD}"/>
                  </a:ext>
                </a:extLst>
              </p:cNvPr>
              <p:cNvCxnSpPr/>
              <p:nvPr/>
            </p:nvCxnSpPr>
            <p:spPr bwMode="auto">
              <a:xfrm flipV="1">
                <a:off x="5180170" y="377186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A49BB4F-A368-2DFE-F131-C44461BF2A0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80170" y="377186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21E9B33-288B-CF73-03B3-771E3943E2AF}"/>
                  </a:ext>
                </a:extLst>
              </p:cNvPr>
              <p:cNvCxnSpPr/>
              <p:nvPr/>
            </p:nvCxnSpPr>
            <p:spPr bwMode="auto">
              <a:xfrm flipV="1">
                <a:off x="5540210" y="341182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559EE70-7D66-0DC5-094B-6004D3BA42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540210" y="341182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469D6B5-EE34-3D27-1832-2F7EB32DC783}"/>
                  </a:ext>
                </a:extLst>
              </p:cNvPr>
              <p:cNvCxnSpPr/>
              <p:nvPr/>
            </p:nvCxnSpPr>
            <p:spPr bwMode="auto">
              <a:xfrm flipV="1">
                <a:off x="5900250" y="30517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827564B-9BC8-8DCD-236D-D0FD9AEF4B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00250" y="30517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F59531F-3839-A951-5B48-5E3411FF684F}"/>
                  </a:ext>
                </a:extLst>
              </p:cNvPr>
              <p:cNvCxnSpPr/>
              <p:nvPr/>
            </p:nvCxnSpPr>
            <p:spPr bwMode="auto">
              <a:xfrm flipV="1">
                <a:off x="6260290" y="26917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3290CE3F-EDE8-BAB8-F46A-C950B67FE7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260290" y="26917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747646D-4C3A-A77C-7011-1891DADA4D6F}"/>
                  </a:ext>
                </a:extLst>
              </p:cNvPr>
              <p:cNvCxnSpPr/>
              <p:nvPr/>
            </p:nvCxnSpPr>
            <p:spPr bwMode="auto">
              <a:xfrm flipV="1">
                <a:off x="6620330" y="23317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98B3A68-1111-E895-A7B2-C04F42717E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20330" y="23317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05377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254D3-54B2-3DC9-9C5A-C0D3A527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D8580C8-D8C3-5476-7922-643738A540E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B6A9C8-A457-59E7-A305-3200506EF38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E125725-AFD2-B290-8171-F7EE46392D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75EBFE-717D-DCAC-C717-405F5B24F9BF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E8768-B682-09F9-C4A5-B98BBDFDA5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54D89-3E1A-1E7B-9618-B9CC073428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DC697-EBEA-8C11-87B8-E5FB42E4A4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838222-4020-7A14-9592-26D9E561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2D0DFD-5FED-15B3-99A5-168DDD699D7D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BFC88A-922E-AE03-38BD-4D34FA2F4313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6BF869-A0FA-01E2-4C24-5C47D2A78524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809C5C1-9963-E39D-A25B-E0CB84AE6E61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8BB1AD2-DBBC-BE22-9252-B0996DB290ED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B33983B-FDB6-C2DE-F222-ECC8CD1ABC3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CC0BFFC-A93E-7FB5-7258-166535F4A1BD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D3389F9-915A-FD70-F80D-4227EC314FED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7995CA-5B57-6AF9-48E9-E7C50DCA0060}"/>
              </a:ext>
            </a:extLst>
          </p:cNvPr>
          <p:cNvSpPr txBox="1"/>
          <p:nvPr/>
        </p:nvSpPr>
        <p:spPr>
          <a:xfrm>
            <a:off x="8028157" y="5374010"/>
            <a:ext cx="3917419" cy="9541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s_start 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current position of agent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any node in the graph S/ 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    pred of u that must be updated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top node in U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331832-C0C1-4B03-67A8-09FDE504A387}"/>
              </a:ext>
            </a:extLst>
          </p:cNvPr>
          <p:cNvSpPr txBox="1"/>
          <p:nvPr/>
        </p:nvSpPr>
        <p:spPr>
          <a:xfrm>
            <a:off x="757287" y="5098862"/>
            <a:ext cx="280397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0: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= goal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 = pred of u that needs updating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01EDED-A796-AE7D-FDBB-99E18BAFD171}"/>
              </a:ext>
            </a:extLst>
          </p:cNvPr>
          <p:cNvSpPr txBox="1"/>
          <p:nvPr/>
        </p:nvSpPr>
        <p:spPr>
          <a:xfrm>
            <a:off x="5425120" y="5054293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AA0BFF-19C3-860D-1B20-4ED28A65A5A5}"/>
              </a:ext>
            </a:extLst>
          </p:cNvPr>
          <p:cNvSpPr txBox="1"/>
          <p:nvPr/>
        </p:nvSpPr>
        <p:spPr>
          <a:xfrm>
            <a:off x="4419351" y="4829848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DD5DF6-56DA-8012-95C6-D5950A4B777D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CA1535-F5B1-0623-4AA5-3B94994AC8A6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069F7D8-2981-9A9F-BE79-A2980F0152AB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620B073-4A8D-2B86-FA17-8CA281D92FEB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52C1031-2E59-8F20-DBD8-3079F127A4ED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EC72EDD-8E24-1CAF-B8DA-DF7069EDA465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441975-8311-8C27-6045-A8CF8C9BEB38}"/>
              </a:ext>
            </a:extLst>
          </p:cNvPr>
          <p:cNvSpPr txBox="1"/>
          <p:nvPr/>
        </p:nvSpPr>
        <p:spPr>
          <a:xfrm>
            <a:off x="3444900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4D1D3B-3D12-B433-9583-6B9539D459E6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5CAC14-B413-F805-9571-10743C0604CA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4F53A8-8E5D-5419-6681-041707B46B86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2E4AE90-BCBC-C8DC-1BA3-7490FDF2DBE5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2909693-8416-53B6-7DFD-98B5AFF83EE3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6BF74E2-6FC9-9C97-FF1E-12A283A0E89F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D909BA6-FBE6-547D-7156-0381CD46B4CD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B776DFB-5118-8608-27BC-7F3A4BC896F5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057FA2-A195-45BC-B7B5-1400DCE784EB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F552CD5-A5F6-9151-51F5-AD9063679369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34644EB-E18B-C0ED-8CD7-4E1DC31488B3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CC83BBC-7F6F-AC64-02BB-DFB95BB40679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9530E07-2E5B-7034-19F3-FAA1C1A8D442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270B5F-A49F-8E62-F146-5656772996B1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C472214-0307-1404-00DB-875AA498A528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284CE3F-70D4-8679-8ACF-A8CBE9C68C06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929F39-199D-7C6B-DD79-091675168407}"/>
              </a:ext>
            </a:extLst>
          </p:cNvPr>
          <p:cNvSpPr txBox="1"/>
          <p:nvPr/>
        </p:nvSpPr>
        <p:spPr>
          <a:xfrm>
            <a:off x="5599626" y="668364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641A654-2233-5AC8-E897-5E57A31F561D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211EEC1-6D74-3632-C813-DE484EC49368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60B5563-32A8-588F-7987-5DDEA423473F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07CCDF-6096-429A-6420-DA6697772310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A097D5D-E848-9BC5-C3DA-75C8B956A812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456804-0E2A-22A5-A99C-BDE270BE8560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3892275-93D5-A3FE-C957-FFD8D0AEB346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73E847C-48FE-9BA1-2519-98A9088D1E7F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E60A2BC-9707-B124-351D-3155C1E106C1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8A877A-C874-38D6-F113-5061194416A9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4CF77D-96A2-26A2-BADA-7C4C3D9FC725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2877FB6-8CE9-57BC-786C-7F6067225492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12E365C-396A-D12E-0FCC-596C3B70E85E}"/>
                  </a:ext>
                </a:extLst>
              </p:cNvPr>
              <p:cNvSpPr txBox="1"/>
              <p:nvPr/>
            </p:nvSpPr>
            <p:spPr>
              <a:xfrm>
                <a:off x="8473851" y="4410279"/>
                <a:ext cx="3104022" cy="856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05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05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12E365C-396A-D12E-0FCC-596C3B70E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851" y="4410279"/>
                <a:ext cx="3104022" cy="856517"/>
              </a:xfrm>
              <a:prstGeom prst="rect">
                <a:avLst/>
              </a:prstGeom>
              <a:blipFill>
                <a:blip r:embed="rId2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4049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606F5-20A5-80EE-7F81-3E4CC5DEE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FCD0C-522E-E8F3-9909-C3BFA5841D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7C6B4-5CE6-03BF-2327-D131A78475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095D8-FFF5-8E2E-CDE2-FDC7EDA34D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BBC21C-592D-18CC-AA5E-E5801D5C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0A293-539D-4450-7BBD-4BF23744D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2" y="1642412"/>
            <a:ext cx="6511776" cy="35747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D79DA-1EAA-F9F0-2345-E16CC7E417CC}"/>
              </a:ext>
            </a:extLst>
          </p:cNvPr>
          <p:cNvSpPr txBox="1"/>
          <p:nvPr/>
        </p:nvSpPr>
        <p:spPr>
          <a:xfrm>
            <a:off x="6690022" y="1249029"/>
            <a:ext cx="49779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= {goal}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ComputeShortestPath()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Pop(u)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make u consistent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	?&gt;&gt; g(u) &gt; rhs(u) -&gt; g(u) = rhs(u)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	?&gt;&gt; g(u) &lt; rhs(u) -&gt; g(u)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u pred (s-nodes) get updated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</a:t>
            </a:r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UpdateVertex(s)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 for </a:t>
            </a:r>
            <a:r>
              <a:rPr lang="en-DE" sz="1400" u="sng" dirty="0">
                <a:solidFill>
                  <a:schemeClr val="bg1">
                    <a:lumMod val="50000"/>
                  </a:schemeClr>
                </a:solidFill>
              </a:rPr>
              <a:t>each*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if inconsistent, add to U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smallest (k1, k2) in U becomes new u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on the next Pop(u) call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 the loop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old u is consistent so not longer in PQ 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0B552-D387-5113-63D0-4DD271613F8E}"/>
              </a:ext>
            </a:extLst>
          </p:cNvPr>
          <p:cNvSpPr txBox="1"/>
          <p:nvPr/>
        </p:nvSpPr>
        <p:spPr>
          <a:xfrm>
            <a:off x="4761891" y="4889400"/>
            <a:ext cx="43123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Call UpdateVertex(s) only for nodes that are: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rgbClr val="E53138"/>
                </a:solidFill>
              </a:rPr>
              <a:t>Pred of a node u whose g or rhs changed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, OR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Nodes whose incoming edge cost changed, OR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The start node when the robot moves, OR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A node that just became inconsistent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1DE980-0EDB-6F0B-83AE-45C23F0EF3C5}"/>
              </a:ext>
            </a:extLst>
          </p:cNvPr>
          <p:cNvSpPr/>
          <p:nvPr/>
        </p:nvSpPr>
        <p:spPr bwMode="auto">
          <a:xfrm>
            <a:off x="2641203" y="4293890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55C95B-F015-E390-C68C-7A4B8D922E7B}"/>
              </a:ext>
            </a:extLst>
          </p:cNvPr>
          <p:cNvSpPr/>
          <p:nvPr/>
        </p:nvSpPr>
        <p:spPr bwMode="auto">
          <a:xfrm>
            <a:off x="4081363" y="4293890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B81E8B-ADB9-2A45-F924-142A01499C43}"/>
                  </a:ext>
                </a:extLst>
              </p:cNvPr>
              <p:cNvSpPr txBox="1"/>
              <p:nvPr/>
            </p:nvSpPr>
            <p:spPr>
              <a:xfrm>
                <a:off x="1305216" y="5318911"/>
                <a:ext cx="3104022" cy="856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05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05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B81E8B-ADB9-2A45-F924-142A0149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216" y="5318911"/>
                <a:ext cx="3104022" cy="856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8D12AEE-80E0-DDC6-ECE6-CD0650438FC7}"/>
              </a:ext>
            </a:extLst>
          </p:cNvPr>
          <p:cNvSpPr txBox="1"/>
          <p:nvPr/>
        </p:nvSpPr>
        <p:spPr>
          <a:xfrm>
            <a:off x="9261948" y="5116314"/>
            <a:ext cx="253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E53138"/>
                </a:solidFill>
                <a:sym typeface="Wingdings" pitchFamily="2" charset="2"/>
              </a:rPr>
              <a:t> </a:t>
            </a:r>
            <a:r>
              <a:rPr lang="en-DE" sz="1200" dirty="0">
                <a:solidFill>
                  <a:srgbClr val="E53138"/>
                </a:solidFill>
              </a:rPr>
              <a:t>ONLY criteria for node selection</a:t>
            </a:r>
          </a:p>
          <a:p>
            <a:r>
              <a:rPr lang="en-DE" sz="1200" dirty="0">
                <a:solidFill>
                  <a:srgbClr val="E53138"/>
                </a:solidFill>
              </a:rPr>
              <a:t>in backward search!</a:t>
            </a:r>
          </a:p>
        </p:txBody>
      </p:sp>
    </p:spTree>
    <p:extLst>
      <p:ext uri="{BB962C8B-B14F-4D97-AF65-F5344CB8AC3E}">
        <p14:creationId xmlns:p14="http://schemas.microsoft.com/office/powerpoint/2010/main" val="193531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A3EDC-63A1-CCF5-60C0-26DC4669E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A4B08-EB21-51F2-86FB-CE85602A34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CBB20-DD86-84FC-0D97-DFE3425350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8DAAD-8460-DB8A-BB29-4C0EB7AE6A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B73FBA-B780-1CA1-7CE7-FA446F14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5FB76C-04BB-7F89-9BA7-DF58E6E2CE71}"/>
              </a:ext>
            </a:extLst>
          </p:cNvPr>
          <p:cNvSpPr/>
          <p:nvPr/>
        </p:nvSpPr>
        <p:spPr bwMode="auto">
          <a:xfrm>
            <a:off x="3161530" y="3344024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14DB83-98D0-0320-B4E6-40DAAC9BCBA8}"/>
              </a:ext>
            </a:extLst>
          </p:cNvPr>
          <p:cNvSpPr/>
          <p:nvPr/>
        </p:nvSpPr>
        <p:spPr bwMode="auto">
          <a:xfrm>
            <a:off x="4257905" y="2407920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F1CBCC-2DA2-83DE-340B-85273D4BD229}"/>
              </a:ext>
            </a:extLst>
          </p:cNvPr>
          <p:cNvSpPr/>
          <p:nvPr/>
        </p:nvSpPr>
        <p:spPr bwMode="auto">
          <a:xfrm>
            <a:off x="3997960" y="4046136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3261A3-C69A-512C-1AAF-196CF3C5AD70}"/>
              </a:ext>
            </a:extLst>
          </p:cNvPr>
          <p:cNvSpPr/>
          <p:nvPr/>
        </p:nvSpPr>
        <p:spPr bwMode="auto">
          <a:xfrm>
            <a:off x="4945459" y="3294429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DA436F-5463-B357-4FF0-098DC13EB430}"/>
              </a:ext>
            </a:extLst>
          </p:cNvPr>
          <p:cNvSpPr/>
          <p:nvPr/>
        </p:nvSpPr>
        <p:spPr bwMode="auto">
          <a:xfrm>
            <a:off x="5753818" y="2586131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FBAF3D-5AC0-1DE4-D2D4-CE5DA82207D9}"/>
              </a:ext>
            </a:extLst>
          </p:cNvPr>
          <p:cNvCxnSpPr>
            <a:cxnSpLocks/>
            <a:stCxn id="2" idx="7"/>
            <a:endCxn id="7" idx="3"/>
          </p:cNvCxnSpPr>
          <p:nvPr/>
        </p:nvCxnSpPr>
        <p:spPr bwMode="auto">
          <a:xfrm flipV="1">
            <a:off x="3591769" y="2838159"/>
            <a:ext cx="739953" cy="5796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0818F8-1D88-B42A-2783-1E7F7EA7F11D}"/>
              </a:ext>
            </a:extLst>
          </p:cNvPr>
          <p:cNvCxnSpPr>
            <a:cxnSpLocks/>
            <a:stCxn id="2" idx="5"/>
            <a:endCxn id="8" idx="1"/>
          </p:cNvCxnSpPr>
          <p:nvPr/>
        </p:nvCxnSpPr>
        <p:spPr bwMode="auto">
          <a:xfrm>
            <a:off x="3591769" y="3774263"/>
            <a:ext cx="480008" cy="3456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B140C-B186-3A00-99B8-2F35FA2F9859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 bwMode="auto">
          <a:xfrm flipV="1">
            <a:off x="4428199" y="3724668"/>
            <a:ext cx="591077" cy="39528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23F71E-F7BC-3E00-D161-187D1DFACE7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 bwMode="auto">
          <a:xfrm>
            <a:off x="4688144" y="2838159"/>
            <a:ext cx="331132" cy="530087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02A12-90AE-5A41-4C2D-610591E962CA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auto">
          <a:xfrm flipV="1">
            <a:off x="5375698" y="3016370"/>
            <a:ext cx="451937" cy="35187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C09061-725B-CC73-0EAF-C0A6A2396BD2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4761961" y="2659948"/>
            <a:ext cx="991857" cy="178211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FA1ECA4-0913-9F99-CA68-8B0C4FAB6F5B}"/>
              </a:ext>
            </a:extLst>
          </p:cNvPr>
          <p:cNvSpPr/>
          <p:nvPr/>
        </p:nvSpPr>
        <p:spPr bwMode="auto">
          <a:xfrm>
            <a:off x="6567308" y="3336935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346104-272B-0DC3-083C-B444D9B59314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 bwMode="auto">
          <a:xfrm>
            <a:off x="6184057" y="3016370"/>
            <a:ext cx="457068" cy="3943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C98E73-6F75-518B-FCD6-49F4625A443E}"/>
              </a:ext>
            </a:extLst>
          </p:cNvPr>
          <p:cNvSpPr txBox="1"/>
          <p:nvPr/>
        </p:nvSpPr>
        <p:spPr>
          <a:xfrm>
            <a:off x="3708394" y="28442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D5108-5FC8-276D-968E-7431AF390E78}"/>
              </a:ext>
            </a:extLst>
          </p:cNvPr>
          <p:cNvSpPr txBox="1"/>
          <p:nvPr/>
        </p:nvSpPr>
        <p:spPr>
          <a:xfrm>
            <a:off x="3766448" y="3632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C2F2D-74B2-5338-E827-24A13550859D}"/>
              </a:ext>
            </a:extLst>
          </p:cNvPr>
          <p:cNvSpPr txBox="1"/>
          <p:nvPr/>
        </p:nvSpPr>
        <p:spPr>
          <a:xfrm>
            <a:off x="5011425" y="23950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5FAA8-FDEA-5B33-D512-A155253F3355}"/>
              </a:ext>
            </a:extLst>
          </p:cNvPr>
          <p:cNvSpPr txBox="1"/>
          <p:nvPr/>
        </p:nvSpPr>
        <p:spPr>
          <a:xfrm>
            <a:off x="4845698" y="2851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648EF-33C6-58A2-B0FB-C360B256C226}"/>
              </a:ext>
            </a:extLst>
          </p:cNvPr>
          <p:cNvSpPr txBox="1"/>
          <p:nvPr/>
        </p:nvSpPr>
        <p:spPr>
          <a:xfrm>
            <a:off x="4449055" y="3632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84536-048B-2B88-B1D5-BDA1DE9A7EB2}"/>
              </a:ext>
            </a:extLst>
          </p:cNvPr>
          <p:cNvSpPr txBox="1"/>
          <p:nvPr/>
        </p:nvSpPr>
        <p:spPr>
          <a:xfrm>
            <a:off x="5536487" y="31375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3A9439-491E-2CDB-36BB-553E47C9D8E4}"/>
              </a:ext>
            </a:extLst>
          </p:cNvPr>
          <p:cNvSpPr txBox="1"/>
          <p:nvPr/>
        </p:nvSpPr>
        <p:spPr>
          <a:xfrm>
            <a:off x="6331170" y="28176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F08957-96B8-69F6-226B-FA246271915F}"/>
              </a:ext>
            </a:extLst>
          </p:cNvPr>
          <p:cNvCxnSpPr>
            <a:cxnSpLocks/>
          </p:cNvCxnSpPr>
          <p:nvPr/>
        </p:nvCxnSpPr>
        <p:spPr bwMode="auto">
          <a:xfrm>
            <a:off x="1689321" y="5085978"/>
            <a:ext cx="1131969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278235C-0F75-BB90-AFB6-1BBF5F258BDD}"/>
              </a:ext>
            </a:extLst>
          </p:cNvPr>
          <p:cNvSpPr txBox="1"/>
          <p:nvPr/>
        </p:nvSpPr>
        <p:spPr>
          <a:xfrm>
            <a:off x="2871673" y="4916943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Minimum-Cost Path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8CB014-D25A-B39E-C4D0-646F3AFD1F40}"/>
              </a:ext>
            </a:extLst>
          </p:cNvPr>
          <p:cNvCxnSpPr>
            <a:cxnSpLocks/>
          </p:cNvCxnSpPr>
          <p:nvPr/>
        </p:nvCxnSpPr>
        <p:spPr bwMode="auto">
          <a:xfrm>
            <a:off x="1670369" y="5590034"/>
            <a:ext cx="1150921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55D389-23EE-19F3-4EC1-AF3850208800}"/>
              </a:ext>
            </a:extLst>
          </p:cNvPr>
          <p:cNvSpPr txBox="1"/>
          <p:nvPr/>
        </p:nvSpPr>
        <p:spPr>
          <a:xfrm>
            <a:off x="2871673" y="5414354"/>
            <a:ext cx="15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Directed Edge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3427CB-5126-FF7F-E5DD-C2B540716232}"/>
              </a:ext>
            </a:extLst>
          </p:cNvPr>
          <p:cNvSpPr txBox="1"/>
          <p:nvPr/>
        </p:nvSpPr>
        <p:spPr>
          <a:xfrm>
            <a:off x="2468848" y="338016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8965344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76AB-C633-3476-FD51-A3827B72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66DA2A3-181E-935E-0A8E-15A6C3B0681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63298E-67B3-F164-8204-D171C2AC179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B7B3584-ABDE-FB73-A5E6-2E28F7FEE34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BA972B4-036D-4B6E-025D-DCAA10C71126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69E49-D94B-BDB9-6E3D-80CAE419BD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C6F60-33B3-94A0-5788-E1E848281E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F4EA9-B9B2-CE85-676F-27D8137F97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C6DC6B-C3D0-C1F3-DDCD-8C8A0D78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1E394B-CBDB-CC06-70F6-750A9554ED9D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726730-C589-1E67-ADC0-9F1AB95C738E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D437B1-915B-5027-8040-F66CE6D38BAE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55DC2B2-D583-C53D-623A-26D20F8BDA2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9E07FFB-F187-960A-4CC4-796AB40CDE16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64EAE64-7F5E-0111-29A2-A3B1DF09B4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61C851C-248B-90F1-528C-B1D43A4845B2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743F5C8-C990-C6AF-11B1-3C8F3A129FBB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8880A76-D488-85E1-6AD3-DC67E6D7C4D2}"/>
              </a:ext>
            </a:extLst>
          </p:cNvPr>
          <p:cNvSpPr txBox="1"/>
          <p:nvPr/>
        </p:nvSpPr>
        <p:spPr>
          <a:xfrm>
            <a:off x="8028157" y="5374010"/>
            <a:ext cx="3917419" cy="9541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s_start 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current position of agent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any node in the graph S/ 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    pred of u that must be updated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top node in U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EBEC70-2DAD-467A-5D1F-AA04E03F40C1}"/>
              </a:ext>
            </a:extLst>
          </p:cNvPr>
          <p:cNvSpPr txBox="1"/>
          <p:nvPr/>
        </p:nvSpPr>
        <p:spPr>
          <a:xfrm>
            <a:off x="757287" y="5098862"/>
            <a:ext cx="280397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1: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= goal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 = pred of u that needs updating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95D0E9-F38A-08DB-CEE1-53E0CB7DE2B2}"/>
              </a:ext>
            </a:extLst>
          </p:cNvPr>
          <p:cNvSpPr txBox="1"/>
          <p:nvPr/>
        </p:nvSpPr>
        <p:spPr>
          <a:xfrm>
            <a:off x="4381316" y="4651947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0678FA-F2AB-FB73-2F18-4BB3971D8B01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91A85A-76FE-5780-FFFF-764E07AC7752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143DA1A-894C-E38C-26F1-19DBEBA90D92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A61484-F596-D638-F914-8A578A9EE5DA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19ECA46-4505-558F-4A2F-3257E94BCD30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D115CA-B013-0179-0784-2B424E2EF77D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BEBB08-981B-5E36-E150-34B11B81F218}"/>
              </a:ext>
            </a:extLst>
          </p:cNvPr>
          <p:cNvSpPr txBox="1"/>
          <p:nvPr/>
        </p:nvSpPr>
        <p:spPr>
          <a:xfrm>
            <a:off x="3480904" y="4149874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962306-1244-2E53-1042-67DAABB6A603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C2CA90-17D3-2C43-0922-22E145CC4099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AC20E7-7A6C-91C8-E476-C4520664B444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151198-BA88-3E02-04E8-FD979D3B8918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8C778AA-A9AF-23A2-8337-DDA81C0BEFA2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864F7F3-A4A7-996D-777C-C06E2538C020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02AF6A5-F37D-6725-56CA-84D8737873F4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ED7518B-E48F-E814-067C-EFF93CF0E4AB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74E9B9-FA45-179E-EFD4-2D773FF6C742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37860A-8E41-DD3C-70F8-2CAE55BF4371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0F06F9-552C-BCA4-7D09-BE922F856C43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8D6206-FA14-48EF-B0E6-C856CD1495A7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3727720-A5A7-AA97-DEB1-0CD8959B639B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7542BF5-382D-948D-4456-2F9B24C9338C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975536-B977-F630-9F9F-2A25D2B4EFD3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8265A10-E10D-AE98-58EA-74FD00D8A03F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9C3AA2-D114-9838-FC8C-18C5084F768A}"/>
              </a:ext>
            </a:extLst>
          </p:cNvPr>
          <p:cNvSpPr txBox="1"/>
          <p:nvPr/>
        </p:nvSpPr>
        <p:spPr>
          <a:xfrm>
            <a:off x="5599626" y="668364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BFA8A89-0556-906B-9B11-E79A5BE093C7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BED4C-5C6B-42BD-B924-591273940C0F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8932CE9-820C-9A84-2533-D1060E2706E2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7F8B99-FA5C-571C-7BFF-3E9CF9314BB6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0E60C0-A1DC-DC22-9EBA-BB0334B644F6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483CFE3-C90F-21D5-2D80-FEA687AFF86B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5BB957C-1649-8A87-C8BD-E4A1FBDB99FE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BD25E08-18D0-CCC9-8344-63A61CDBC52F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26A9FE4-1485-4134-9967-7ACCE8B1ADC5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7CC4F18-FBCE-E730-E1A2-4AA1AEB6B672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43217-FD9B-A54B-24E5-854D4ADEFE7A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4073039-EFBD-B312-5286-A1BEF5D961CC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3D323D-1240-3604-37DD-8751F188271D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4849794" y="5663432"/>
            <a:ext cx="455705" cy="326965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839784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2DEFD-2208-D325-A0F3-7E0D8F263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D26C903-743E-334F-B883-B5D8819EE331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AE8F17-6692-A5A9-130D-7D4F9D11038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43C2453-A68D-4A1C-7D1A-48EBF93197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8E714DA-AD92-0950-47A5-140EFF98D088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0E4AC-9AB1-555B-0E16-9D5DBF4029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294B6-297D-994C-1B78-334BD61D53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29E5-5587-D3A6-A47E-1821661733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4D65F1-78B0-6C25-4A7E-F27EAED1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A66FCC-C8BD-B1DF-E504-670D9A88E7E8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4FC37F-A5A9-72A2-C6B5-9A968D2DB204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F58335-A4F5-5558-728D-998A0398EEFC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1D6897-6C27-7143-013E-6762A895B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142DC4E-D861-B6F4-DB73-A84691D6BF9A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27FEEF6-6BA6-3E5C-1C61-C74FC581A5D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5184ECA-3260-830E-D187-A3CB92C6518D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02457C4-947E-6F5D-2B4C-AC421E5AD324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263662-174A-7D4E-E8CD-BC8563A9EB0F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20332F-0773-808D-E770-B623619FDAA1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867A1A-910C-B429-12CB-17C96ACBC58E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CBCE2DF-7CE9-90F4-94C5-6292071A364C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862F35B-E5E1-59C9-16A6-3AE86E1FAC24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B970655-187F-21F5-D075-56CF5845BF4D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87D8C9-B6A1-58EA-2441-3A0A760C937C}"/>
              </a:ext>
            </a:extLst>
          </p:cNvPr>
          <p:cNvSpPr txBox="1"/>
          <p:nvPr/>
        </p:nvSpPr>
        <p:spPr>
          <a:xfrm>
            <a:off x="3480904" y="4149874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203FA7-7945-5968-711B-B53A7CAA1B4D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A5087A-617B-439E-F39B-140044803CAF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990E8E-B104-290F-7589-E7AD1B3307E9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0DC55D7-EA78-3DDD-BE43-2FA52716D34E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B526714-1FF8-9802-FD07-31B4FAFEB743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74E02CF-291E-EF43-62DC-3DAB0B1FAD1A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BB77011-9DBD-17BA-14DA-0C4F691537F4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63EE817-23DC-132B-E837-045D501E4D62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05C03C-67D1-113B-27E4-0D63C814D217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654ACD-23A8-C145-DF96-8751BC80E6CA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EB2FBB3-7D19-A30E-E2EC-F488912545CB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769EB07-5A04-0CBB-DA5E-6AED1B904AEE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341A97-025C-FE5E-552B-3121C7970778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EDC6403-6346-1151-54CE-0DD0EC1DD53B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DA407C9-C687-6BAA-AF73-1F8E77E923BE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28A060E-C7EA-6025-A312-EB6333DBE2A3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581B208-1A14-9300-3D11-2930BC96F0D3}"/>
              </a:ext>
            </a:extLst>
          </p:cNvPr>
          <p:cNvSpPr txBox="1"/>
          <p:nvPr/>
        </p:nvSpPr>
        <p:spPr>
          <a:xfrm>
            <a:off x="5599626" y="668364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8A514BA-BA38-D72E-0E3A-BBD4C7E1266D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A401AB7-1466-D409-78FE-DFD36C6C58A2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2E2F45A-BF27-89A4-387D-C2572E2620D3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00E803-1A75-9D3C-128A-D71D7AE4D9F9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90000AC-D6B0-C7D2-73BE-215BD8EDFC71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14A83D1-B341-D4A3-D428-A2B3EC03EE27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3F1E03E-CAF2-AA4F-339B-B241C6608096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F430A15-CE7F-79D5-D2BA-75386CACFFE7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8B37B37-8099-91C6-6B7E-ACCCA6D5474B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F679C5-3BFD-5338-E544-1450E805FF29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81DB10-6BCA-F27B-A6DB-E20F646BEA72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24C05E0-D1E8-ED15-5A7C-0E1C77014473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C4F6EA-7ED3-6A27-7F73-38E056328D29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4849794" y="5663432"/>
            <a:ext cx="455705" cy="326965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18549E-3F89-2679-925D-FFF6B348004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16579" y="4876093"/>
            <a:ext cx="624111" cy="4500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CA392-F85C-0B24-2726-548F88B3C81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01443" y="4108023"/>
            <a:ext cx="616022" cy="382561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F234B4-5107-5A20-F18B-2176E289E179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6347" y="3410127"/>
            <a:ext cx="624111" cy="4500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F6311C-5E2E-0799-9ADB-A0F4D778AC17}"/>
              </a:ext>
            </a:extLst>
          </p:cNvPr>
          <p:cNvCxnSpPr>
            <a:cxnSpLocks/>
            <a:stCxn id="90" idx="1"/>
          </p:cNvCxnSpPr>
          <p:nvPr/>
        </p:nvCxnSpPr>
        <p:spPr bwMode="auto">
          <a:xfrm flipH="1" flipV="1">
            <a:off x="4741772" y="2641821"/>
            <a:ext cx="754226" cy="474673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FB3E2E-A167-7A96-7F5B-ED581203F4E3}"/>
              </a:ext>
            </a:extLst>
          </p:cNvPr>
          <p:cNvCxnSpPr>
            <a:cxnSpLocks/>
            <a:stCxn id="112" idx="3"/>
          </p:cNvCxnSpPr>
          <p:nvPr/>
        </p:nvCxnSpPr>
        <p:spPr bwMode="auto">
          <a:xfrm flipH="1">
            <a:off x="4779030" y="1907992"/>
            <a:ext cx="724374" cy="505109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0FAF7C-3119-9C67-7F11-DE4A04BF979A}"/>
              </a:ext>
            </a:extLst>
          </p:cNvPr>
          <p:cNvSpPr txBox="1"/>
          <p:nvPr/>
        </p:nvSpPr>
        <p:spPr>
          <a:xfrm>
            <a:off x="5428435" y="5092933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62F61-E92B-6EF5-4B71-FD4595974B84}"/>
              </a:ext>
            </a:extLst>
          </p:cNvPr>
          <p:cNvSpPr txBox="1"/>
          <p:nvPr/>
        </p:nvSpPr>
        <p:spPr>
          <a:xfrm>
            <a:off x="4446086" y="4788175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5EBBD-EA7D-434B-4289-91458B652B43}"/>
              </a:ext>
            </a:extLst>
          </p:cNvPr>
          <p:cNvSpPr txBox="1"/>
          <p:nvPr/>
        </p:nvSpPr>
        <p:spPr>
          <a:xfrm>
            <a:off x="7292997" y="5170214"/>
            <a:ext cx="49151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all locally consistent nodes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(g = rhs) during ComputeShortestPath()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have correct, optimal g-values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FFB5F-3353-D96B-EE48-C62AB4E47B0A}"/>
              </a:ext>
            </a:extLst>
          </p:cNvPr>
          <p:cNvSpPr txBox="1"/>
          <p:nvPr/>
        </p:nvSpPr>
        <p:spPr>
          <a:xfrm>
            <a:off x="192931" y="5013970"/>
            <a:ext cx="4867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every node that becomes u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will get its g-value corrected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to the optimal value at that moment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BUT: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some nodes get their optimal cost without ever becoming u, because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they never needed to be fixed at all. Their rhs becomes correct and g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is fixed later (rhs is set correctly by succ)</a:t>
            </a: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AB88B-D10A-3781-CA69-2229EFC15991}"/>
              </a:ext>
            </a:extLst>
          </p:cNvPr>
          <p:cNvSpPr txBox="1"/>
          <p:nvPr/>
        </p:nvSpPr>
        <p:spPr>
          <a:xfrm>
            <a:off x="8401843" y="4443832"/>
            <a:ext cx="39453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overconsistent: g = rhs</a:t>
            </a:r>
          </a:p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underconsistent: g = inf, then fixed later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A00F5-5571-BCC3-C47D-152C9528C2F9}"/>
              </a:ext>
            </a:extLst>
          </p:cNvPr>
          <p:cNvSpPr txBox="1"/>
          <p:nvPr/>
        </p:nvSpPr>
        <p:spPr>
          <a:xfrm>
            <a:off x="9389327" y="1583473"/>
            <a:ext cx="20970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on optimal path: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== rhs(s)</a:t>
            </a:r>
          </a:p>
        </p:txBody>
      </p:sp>
    </p:spTree>
    <p:extLst>
      <p:ext uri="{BB962C8B-B14F-4D97-AF65-F5344CB8AC3E}">
        <p14:creationId xmlns:p14="http://schemas.microsoft.com/office/powerpoint/2010/main" val="28376002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0F8E1-91A5-42F7-EA9F-00B2E23D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AF94C2D-03D2-45C2-3EAF-52B6020DFC89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4AF47E2-B55E-D8C0-E08F-DB357612D3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96FB77F-DC16-CBD4-739B-8DF274A31F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EA38B7-22F7-9F5C-7ABD-B00E006821FA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07693-3456-FDDE-BFEC-48D40FCE0B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1ACBB-E3BD-7694-BD7A-E016810632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2C722-C2D5-DA89-7939-63016E0CEE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FDF225-CFD1-993B-0904-C88426EA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6BA2C3-9FD7-76B0-A249-9CD3E82F25A9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DC3FC1-D6A9-B95E-4A57-23F809D9B0CB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C6E5B8-0A16-3D02-BCB8-307AC5F913B2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5E849F-4046-727B-284E-B7D7049ACB38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9ADA1C3-1B1D-D4CF-D5B8-644843A9D227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A65DCD-DDA0-E170-0B82-F195D3EF4C9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9334109-7853-DB3A-00FB-98D5D0254C91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C05A46-5460-B561-7B0C-67332BFD1E61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25F780-E4D8-3016-A0E3-055443040AD8}"/>
              </a:ext>
            </a:extLst>
          </p:cNvPr>
          <p:cNvSpPr txBox="1"/>
          <p:nvPr/>
        </p:nvSpPr>
        <p:spPr>
          <a:xfrm>
            <a:off x="5425120" y="5054293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795EE5-A919-8665-995E-BC8C41853FC6}"/>
              </a:ext>
            </a:extLst>
          </p:cNvPr>
          <p:cNvSpPr txBox="1"/>
          <p:nvPr/>
        </p:nvSpPr>
        <p:spPr>
          <a:xfrm>
            <a:off x="4419351" y="4829848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188B28E-3BA6-C171-807B-CB90B75B7E90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B4931E-CF39-A605-88DA-FE8A93EAB744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F37F433-A832-5B09-2E9D-9D213A1132A1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7C9157A-7224-C6AD-E805-7AC660DA0F2B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2F0F47C-061F-4CD7-F5D1-C2222AF96E46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03A3BC0-7CF7-FC1B-936D-69556BB951A6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3C9E3-E2B5-F5F4-52F3-46224B24BA77}"/>
              </a:ext>
            </a:extLst>
          </p:cNvPr>
          <p:cNvSpPr txBox="1"/>
          <p:nvPr/>
        </p:nvSpPr>
        <p:spPr>
          <a:xfrm>
            <a:off x="3444900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F76CE7-2B81-E620-54BF-48039471C592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1AE7DF-F444-9416-C3BD-309E736E1890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3591D9-8513-B92A-9CE0-2251EE5F610E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4713559-9223-C7A7-3C50-9FD2B2EB4702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2371AA0-781F-87DD-AA87-9814ACE816C7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5121F19-5FEF-CD35-6FA8-7849311E0761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DAAE07F-3C5C-65B7-49C5-D8AD29C4D39F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0686CB-13E1-2FB4-3078-A596E0EB6DD5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1CAA336-D3DC-98B5-42ED-07F17C7A0D91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23405E-61BB-0D2D-91DB-DC4147935045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D6355D-68EB-D478-3A9D-98BA91B711B7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AE43FA8-006C-3012-FD7E-B7F4B379980E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21C1E03-6499-6C65-9D08-6A37533F1826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577E368-8C00-8751-2599-F64D1FF9B8DD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1311F0-0805-2D09-E366-57A6BEF1C6B8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3E5CB4B-F22B-F389-9299-7ABBAD387DA0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0B89125-F4E1-D695-1EA2-2B821A62E6BA}"/>
              </a:ext>
            </a:extLst>
          </p:cNvPr>
          <p:cNvSpPr txBox="1"/>
          <p:nvPr/>
        </p:nvSpPr>
        <p:spPr>
          <a:xfrm>
            <a:off x="6060081" y="5843669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F023A19-821C-993C-B129-963303296EE6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559D8F4-FAAF-D623-4AAF-7EE076DFF3EB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4C17EC6-99EF-6AB8-4C84-A0238E647659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C0288CB-814B-EC9D-8432-802D2240F326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90E8A99-69B8-EE1B-91AF-49E43DC7AA31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979CE1-2B45-4FCC-EA53-49987B5F8613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2127F56-EFC0-CC5E-026D-316F1960CD8E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1629CD6-569F-A9E2-8C5D-B2738C98F4EB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9E21B16-A070-0804-F185-B178F57C1E8D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F4780F8-4898-8740-B8FB-73E8A856DD99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D7A9E24-A903-CF7C-6F10-755271005CD2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025B46B-3131-B0FE-94DC-D106B0B52CF6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2CC39-74F2-49DA-FB7D-40F259646A61}"/>
              </a:ext>
            </a:extLst>
          </p:cNvPr>
          <p:cNvSpPr txBox="1"/>
          <p:nvPr/>
        </p:nvSpPr>
        <p:spPr>
          <a:xfrm>
            <a:off x="7624115" y="5265985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(1) Travel selection of the agent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next =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argmin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_{u ∈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Succ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)} [c(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s_start,u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 + g(u)]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“Of all my neighbours, which one has the smallest cost-to-goal”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selection of smallest g-values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pure greedy descending on the optimal cost-to-go map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84201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54FA2-479A-3BF7-4E1D-CDE6C8C56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D319B9-643B-3705-3C73-CEB508A8E41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57424EA-35AB-FB38-A5E9-7D587B00B9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87EC91C-6F8F-C7A2-81F0-0B65F818DB9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7147FD-A01E-0861-9174-C7D8E122B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D03DA-9F20-BD48-2CFC-96F8E634DD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5AC79-6B23-A779-919A-3717D8B5A0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856EC-6405-F39A-EAF9-B5F454D8FA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57F77F-6866-9830-930B-031E2303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8DFE8E-BEC0-7AC9-47BA-F4C61436A11F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ADDFF3-A4F6-B2FB-66DA-CB79BE3AC65B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FA3424-7682-740D-46B6-9E1165EC6674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02B7ED4-54CC-71C2-A562-E266FE0D7496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93EAEC4-4B7B-79DD-3BCC-17860B618902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D9A73D0-57B4-AD98-2121-D76EC1839DF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1E8F845-4FA3-19BE-977D-BD561BC53F97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47D93A-BD29-31EF-496C-C8370F900263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4B1CA3-0363-1555-35C4-C0286E62E81F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A7126CE-101F-3562-1A95-41688C2F8D3D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6FED52-2976-827E-2AC8-FAB99F000E98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A792CFB-4803-12C3-23D1-738C0D4A75E3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573A281-AA6F-0DE9-BF71-09FB286D2EB4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FAA7477-99A9-E034-9E7C-E6B84E821D28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07FB055-BA42-5904-6EC5-0015A7A25410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63CEBD1-543B-BA24-8A14-317DB606C9B0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3AE3962-628E-67CD-4AB6-B7438090C879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D31E650-B980-7681-1884-8F1BA6EF9F79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74D4CFA-04AE-B17E-5CE7-0B630E1F8E29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AF20A5B-13F7-D848-49B8-9481E5CA1818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298A32-0C53-DE23-983D-359924B8C730}"/>
              </a:ext>
            </a:extLst>
          </p:cNvPr>
          <p:cNvSpPr txBox="1"/>
          <p:nvPr/>
        </p:nvSpPr>
        <p:spPr>
          <a:xfrm>
            <a:off x="6060081" y="5843669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D203A0-0F76-B831-0369-3A9CA9BE0A73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AB4D0F1-0CE6-7DEA-539A-16F4884BB5EA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8BD4F06-C1A7-D55B-66BF-6500D6000B0C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69BED4-33C3-9AB5-EFB1-297B3E51FD89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8381747-1FB5-3B2D-F3BA-65207083EC5C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10921-EA03-7840-A31D-03A6B9A33950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DDA78E-DAEE-470D-2958-FBEDA77F95E3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141CAE2-4C7C-2E0A-36C8-EE778E88F4D0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4103C67-92E0-42F2-F39A-00B0D3311123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1D88A6-5799-E40A-1F73-ACD1D9AF2A8A}"/>
              </a:ext>
            </a:extLst>
          </p:cNvPr>
          <p:cNvSpPr txBox="1"/>
          <p:nvPr/>
        </p:nvSpPr>
        <p:spPr>
          <a:xfrm>
            <a:off x="7624115" y="5265985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(1) Travel selection of the agent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next =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argmin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_{u ∈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Succ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)} [c(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s_start,u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 + g(u)]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“Of all my neighbours, which one has the smallest cost-to-goal”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selection of smallest g-values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pure greedy descending on the optimal cost-to-go map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781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A5BA9-1C0E-09FE-694A-3B8995591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1C9501A-716E-D51C-437D-ECAC1E87EC25}"/>
              </a:ext>
            </a:extLst>
          </p:cNvPr>
          <p:cNvCxnSpPr/>
          <p:nvPr/>
        </p:nvCxnSpPr>
        <p:spPr bwMode="auto">
          <a:xfrm>
            <a:off x="0" y="3717826"/>
            <a:ext cx="12195175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50FC30C-BC76-DF6D-2AB0-9C0338F269EE}"/>
              </a:ext>
            </a:extLst>
          </p:cNvPr>
          <p:cNvGrpSpPr/>
          <p:nvPr/>
        </p:nvGrpSpPr>
        <p:grpSpPr>
          <a:xfrm>
            <a:off x="2906654" y="759928"/>
            <a:ext cx="4987745" cy="4994224"/>
            <a:chOff x="6961683" y="2331706"/>
            <a:chExt cx="2880320" cy="2880320"/>
          </a:xfrm>
          <a:scene3d>
            <a:camera prst="isometricOffAxis1Top"/>
            <a:lightRig rig="threePt" dir="t"/>
          </a:scene3d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0FB7261-8632-59F4-E1E9-BD805156712E}"/>
                </a:ext>
              </a:extLst>
            </p:cNvPr>
            <p:cNvGrpSpPr/>
            <p:nvPr/>
          </p:nvGrpSpPr>
          <p:grpSpPr>
            <a:xfrm>
              <a:off x="6961683" y="2331706"/>
              <a:ext cx="2880320" cy="2880320"/>
              <a:chOff x="913011" y="1701602"/>
              <a:chExt cx="2880320" cy="2880320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63C9A6A5-8412-DF0B-D339-204517C35E7E}"/>
                  </a:ext>
                </a:extLst>
              </p:cNvPr>
              <p:cNvSpPr/>
              <p:nvPr/>
            </p:nvSpPr>
            <p:spPr bwMode="auto">
              <a:xfrm>
                <a:off x="913011" y="1701602"/>
                <a:ext cx="2880320" cy="288032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EF71C5B8-BA01-F0E8-25DA-E6FFB958E07B}"/>
                  </a:ext>
                </a:extLst>
              </p:cNvPr>
              <p:cNvCxnSpPr/>
              <p:nvPr/>
            </p:nvCxnSpPr>
            <p:spPr bwMode="auto">
              <a:xfrm>
                <a:off x="12730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C855A69F-82A4-C81E-EF42-08FAD68AF526}"/>
                  </a:ext>
                </a:extLst>
              </p:cNvPr>
              <p:cNvCxnSpPr/>
              <p:nvPr/>
            </p:nvCxnSpPr>
            <p:spPr bwMode="auto">
              <a:xfrm>
                <a:off x="16330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76FC9929-2470-66C3-4CF3-074EFA56C0F0}"/>
                  </a:ext>
                </a:extLst>
              </p:cNvPr>
              <p:cNvCxnSpPr/>
              <p:nvPr/>
            </p:nvCxnSpPr>
            <p:spPr bwMode="auto">
              <a:xfrm>
                <a:off x="199313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84350F9-3082-B412-10CC-29024E9DF01D}"/>
                  </a:ext>
                </a:extLst>
              </p:cNvPr>
              <p:cNvCxnSpPr/>
              <p:nvPr/>
            </p:nvCxnSpPr>
            <p:spPr bwMode="auto">
              <a:xfrm>
                <a:off x="235317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FD46BE1C-30B3-F5EA-8D14-DABCA70783AE}"/>
                  </a:ext>
                </a:extLst>
              </p:cNvPr>
              <p:cNvCxnSpPr/>
              <p:nvPr/>
            </p:nvCxnSpPr>
            <p:spPr bwMode="auto">
              <a:xfrm>
                <a:off x="271321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6946B70B-9C1D-C174-FB1D-1E6A7C806B47}"/>
                  </a:ext>
                </a:extLst>
              </p:cNvPr>
              <p:cNvCxnSpPr/>
              <p:nvPr/>
            </p:nvCxnSpPr>
            <p:spPr bwMode="auto">
              <a:xfrm>
                <a:off x="30732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50B3D6EB-0E65-090B-8074-00E5ADD6FAF1}"/>
                  </a:ext>
                </a:extLst>
              </p:cNvPr>
              <p:cNvCxnSpPr/>
              <p:nvPr/>
            </p:nvCxnSpPr>
            <p:spPr bwMode="auto">
              <a:xfrm>
                <a:off x="34332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16039A4B-BF8A-8F19-2806-6B77857896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0616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0F19C72-9321-5C90-67CD-37DB2AD2445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4216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6481F4F0-34B8-D4AB-F837-2F71F7FB2B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78172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42AE4928-794B-717D-4902-16E94E6BC2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14176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6E003993-6279-6E49-550C-DF2348F3EE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50180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12ACA96-22D4-DF9C-895B-20A0E7C75D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8618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C4032342-CD12-3B93-6179-E7A874BEA7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42218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7D8DA75-5EE2-1651-CAB9-0ECDC70EF0BC}"/>
                </a:ext>
              </a:extLst>
            </p:cNvPr>
            <p:cNvGrpSpPr/>
            <p:nvPr/>
          </p:nvGrpSpPr>
          <p:grpSpPr>
            <a:xfrm rot="5400000">
              <a:off x="6961683" y="2331706"/>
              <a:ext cx="2880320" cy="2880320"/>
              <a:chOff x="4100050" y="2331706"/>
              <a:chExt cx="2880320" cy="2880320"/>
            </a:xfrm>
          </p:grpSpPr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63E3B4B0-F648-2721-BC26-2B0F8479276D}"/>
                  </a:ext>
                </a:extLst>
              </p:cNvPr>
              <p:cNvCxnSpPr/>
              <p:nvPr/>
            </p:nvCxnSpPr>
            <p:spPr bwMode="auto">
              <a:xfrm flipV="1">
                <a:off x="4100050" y="48519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EBBF9588-3A60-C8C9-A838-4B9EC135C9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00050" y="48519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1335FAA0-E252-1AAC-D4E9-370CB28FDA4F}"/>
                  </a:ext>
                </a:extLst>
              </p:cNvPr>
              <p:cNvCxnSpPr/>
              <p:nvPr/>
            </p:nvCxnSpPr>
            <p:spPr bwMode="auto">
              <a:xfrm flipV="1">
                <a:off x="4460090" y="44919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AED1D1F1-6647-E1DA-7C15-AA0C652064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60090" y="44919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08EA476F-4B79-E4D4-B655-F6224F31F200}"/>
                  </a:ext>
                </a:extLst>
              </p:cNvPr>
              <p:cNvCxnSpPr/>
              <p:nvPr/>
            </p:nvCxnSpPr>
            <p:spPr bwMode="auto">
              <a:xfrm flipV="1">
                <a:off x="4820130" y="41319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7EFDE65-8E03-E693-70E9-CFC1B110EF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20130" y="41319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9B890616-564A-799D-DC98-D03C1250648E}"/>
                  </a:ext>
                </a:extLst>
              </p:cNvPr>
              <p:cNvCxnSpPr/>
              <p:nvPr/>
            </p:nvCxnSpPr>
            <p:spPr bwMode="auto">
              <a:xfrm flipV="1">
                <a:off x="5180170" y="377186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87F92190-0D54-9DB1-FE71-6217B2D913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80170" y="377186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81F1F24D-BD8A-2E87-EC98-8419DF03C648}"/>
                  </a:ext>
                </a:extLst>
              </p:cNvPr>
              <p:cNvCxnSpPr/>
              <p:nvPr/>
            </p:nvCxnSpPr>
            <p:spPr bwMode="auto">
              <a:xfrm flipV="1">
                <a:off x="5540210" y="341182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5DB9F36-7D2A-3B58-6D6E-37B5D5721E0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540210" y="341182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21A003FF-F9DA-2275-9C1E-D82EE3D26CE4}"/>
                  </a:ext>
                </a:extLst>
              </p:cNvPr>
              <p:cNvCxnSpPr/>
              <p:nvPr/>
            </p:nvCxnSpPr>
            <p:spPr bwMode="auto">
              <a:xfrm flipV="1">
                <a:off x="5900250" y="30517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7C9EF5F9-EDA7-DB2C-7F95-1A7EB9333B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00250" y="30517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D67BBF75-7C62-C893-3DAB-061FB3DC423F}"/>
                  </a:ext>
                </a:extLst>
              </p:cNvPr>
              <p:cNvCxnSpPr/>
              <p:nvPr/>
            </p:nvCxnSpPr>
            <p:spPr bwMode="auto">
              <a:xfrm flipV="1">
                <a:off x="6260290" y="26917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47568207-C26C-68BB-3363-B1A11303C8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260290" y="26917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19EDC705-1A6B-8F72-AC2A-40B9BE6F9527}"/>
                  </a:ext>
                </a:extLst>
              </p:cNvPr>
              <p:cNvCxnSpPr/>
              <p:nvPr/>
            </p:nvCxnSpPr>
            <p:spPr bwMode="auto">
              <a:xfrm flipV="1">
                <a:off x="6620330" y="23317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A3966BAF-6606-EB12-E4FC-3E3170A13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20330" y="23317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89B994-CFCD-4F87-567E-C1410A3CDC83}"/>
              </a:ext>
            </a:extLst>
          </p:cNvPr>
          <p:cNvGrpSpPr/>
          <p:nvPr/>
        </p:nvGrpSpPr>
        <p:grpSpPr>
          <a:xfrm>
            <a:off x="2929235" y="2565698"/>
            <a:ext cx="4988300" cy="4994224"/>
            <a:chOff x="913011" y="1701602"/>
            <a:chExt cx="2880320" cy="2880320"/>
          </a:xfrm>
          <a:scene3d>
            <a:camera prst="isometricOffAxis1Top"/>
            <a:lightRig rig="threePt" dir="t"/>
          </a:scene3d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3B79B4-4127-C19F-7C24-6D04AC939EAA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640E965-9650-0C58-DF57-E108F909458E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9480F8F-962E-9200-6216-A419B5B72CBB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D52F96B-763C-9A1F-D5FE-34BC05134369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42C461-D9BC-8A68-BD7C-DC8090D6EE71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6463D3-9E36-98DF-A098-A495E1889520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F2A0DAB-35AB-5F31-072D-730F145B9B73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3DABE2-1941-C53B-56C0-9C157757E6EE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5886D29-DD33-03F9-C948-E8F675A0B5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1C12C28-B73C-74F9-CE16-0880C5F297A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7420DD-FC2F-0FE5-0ABE-B6049818672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AD2A80-67BA-0016-7AD6-58CB511005E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6137436-6B38-93A1-9B29-A1C8AAEFAB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97BC830-38AD-C45E-DC1D-C230E5FD99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9365673-0333-3625-E5CD-19D19C6A0D1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5824F-1033-C605-819F-20702E7A39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9703B-649A-1139-537E-B52CC10EDB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9E53A-CBA0-0BA4-AA95-5BF5060AD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4D62A-28C3-9041-72D6-CBEF8633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Forward Search 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56ECB56-191F-8304-8D90-CCCBEDAB1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678" y="1142897"/>
            <a:ext cx="625481" cy="62548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E516857-0A31-5C85-18E4-EB06A732B604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1832762"/>
            <a:ext cx="0" cy="1309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922DB53-3CD9-A660-0B6D-2BE24B5A869F}"/>
              </a:ext>
            </a:extLst>
          </p:cNvPr>
          <p:cNvSpPr/>
          <p:nvPr/>
        </p:nvSpPr>
        <p:spPr bwMode="auto">
          <a:xfrm>
            <a:off x="4519698" y="3082610"/>
            <a:ext cx="180000" cy="180000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50A1C5C-BA44-5FB9-9262-BE8AE7F15C62}"/>
                  </a:ext>
                </a:extLst>
              </p:cNvPr>
              <p:cNvSpPr txBox="1"/>
              <p:nvPr/>
            </p:nvSpPr>
            <p:spPr>
              <a:xfrm>
                <a:off x="5049072" y="1364755"/>
                <a:ext cx="6737135" cy="446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err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𝒂𝒓𝒈</m:t>
                      </m:r>
                      <m:r>
                        <a:rPr lang="de-DE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𝒎𝒊𝒏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 ∈</m:t>
                          </m:r>
                          <m:r>
                            <a:rPr lang="en-GB" b="1" i="1" dirty="0" err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𝑺𝒖𝒄𝒄</m:t>
                          </m:r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de-DE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𝒔𝒕𝒂𝒓𝒕</m:t>
                              </m:r>
                            </m:sub>
                          </m:sSub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′ ) + 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′ ));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50A1C5C-BA44-5FB9-9262-BE8AE7F15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72" y="1364755"/>
                <a:ext cx="6737135" cy="446597"/>
              </a:xfrm>
              <a:prstGeom prst="rect">
                <a:avLst/>
              </a:prstGeom>
              <a:blipFill>
                <a:blip r:embed="rId3"/>
                <a:stretch>
                  <a:fillRect t="-8333" r="-753" b="-19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DAB375D9-0C1F-253F-1710-33202E831394}"/>
              </a:ext>
            </a:extLst>
          </p:cNvPr>
          <p:cNvSpPr txBox="1"/>
          <p:nvPr/>
        </p:nvSpPr>
        <p:spPr>
          <a:xfrm>
            <a:off x="8424957" y="2182164"/>
            <a:ext cx="34377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“Take path of shortest cost"</a:t>
            </a:r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026FBA00-0096-CEE5-77D4-8A045EF66580}"/>
              </a:ext>
            </a:extLst>
          </p:cNvPr>
          <p:cNvSpPr/>
          <p:nvPr/>
        </p:nvSpPr>
        <p:spPr bwMode="auto">
          <a:xfrm rot="5400000">
            <a:off x="9900787" y="366448"/>
            <a:ext cx="714094" cy="2820309"/>
          </a:xfrm>
          <a:prstGeom prst="rightBrace">
            <a:avLst/>
          </a:prstGeom>
          <a:solidFill>
            <a:srgbClr val="DDDDDD">
              <a:alpha val="3687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71DE6C-CB5F-1489-FF6E-78C3387149E3}"/>
              </a:ext>
            </a:extLst>
          </p:cNvPr>
          <p:cNvSpPr txBox="1"/>
          <p:nvPr/>
        </p:nvSpPr>
        <p:spPr>
          <a:xfrm>
            <a:off x="8027097" y="3905323"/>
            <a:ext cx="410080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ComputeShortestPath(s) to keep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g-values up-to-date if edge costs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are detected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675A7C2-8382-30CB-0C86-DA2D1781D371}"/>
              </a:ext>
            </a:extLst>
          </p:cNvPr>
          <p:cNvSpPr txBox="1"/>
          <p:nvPr/>
        </p:nvSpPr>
        <p:spPr>
          <a:xfrm>
            <a:off x="888808" y="314172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i="1" dirty="0">
                <a:solidFill>
                  <a:schemeClr val="bg1">
                    <a:lumMod val="50000"/>
                  </a:schemeClr>
                </a:solidFill>
              </a:rPr>
              <a:t>“Agent Layer”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752B33-1B6A-2D66-E8DF-F71B7392EC35}"/>
              </a:ext>
            </a:extLst>
          </p:cNvPr>
          <p:cNvSpPr txBox="1"/>
          <p:nvPr/>
        </p:nvSpPr>
        <p:spPr>
          <a:xfrm>
            <a:off x="391891" y="543860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i="1" dirty="0">
                <a:solidFill>
                  <a:schemeClr val="bg1">
                    <a:lumMod val="50000"/>
                  </a:schemeClr>
                </a:solidFill>
              </a:rPr>
              <a:t>“Update &amp; Sensing Layer”</a:t>
            </a:r>
          </a:p>
        </p:txBody>
      </p:sp>
      <p:sp>
        <p:nvSpPr>
          <p:cNvPr id="157" name="Down Arrow Callout 156">
            <a:extLst>
              <a:ext uri="{FF2B5EF4-FFF2-40B4-BE49-F238E27FC236}">
                <a16:creationId xmlns:a16="http://schemas.microsoft.com/office/drawing/2014/main" id="{A8B67196-4D7C-5156-7606-2B7C7AED921F}"/>
              </a:ext>
            </a:extLst>
          </p:cNvPr>
          <p:cNvSpPr/>
          <p:nvPr/>
        </p:nvSpPr>
        <p:spPr bwMode="auto">
          <a:xfrm>
            <a:off x="1645814" y="2061642"/>
            <a:ext cx="885194" cy="696286"/>
          </a:xfrm>
          <a:prstGeom prst="downArrowCallout">
            <a:avLst>
              <a:gd name="adj1" fmla="val 25000"/>
              <a:gd name="adj2" fmla="val 29805"/>
              <a:gd name="adj3" fmla="val 18594"/>
              <a:gd name="adj4" fmla="val 4736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58" name="Down Arrow Callout 157">
            <a:extLst>
              <a:ext uri="{FF2B5EF4-FFF2-40B4-BE49-F238E27FC236}">
                <a16:creationId xmlns:a16="http://schemas.microsoft.com/office/drawing/2014/main" id="{7F5A2528-BCA0-0E06-FE1C-CBC71D3BBEA0}"/>
              </a:ext>
            </a:extLst>
          </p:cNvPr>
          <p:cNvSpPr/>
          <p:nvPr/>
        </p:nvSpPr>
        <p:spPr bwMode="auto">
          <a:xfrm>
            <a:off x="8308737" y="2805516"/>
            <a:ext cx="885194" cy="696286"/>
          </a:xfrm>
          <a:prstGeom prst="downArrowCallout">
            <a:avLst>
              <a:gd name="adj1" fmla="val 25000"/>
              <a:gd name="adj2" fmla="val 29805"/>
              <a:gd name="adj3" fmla="val 18594"/>
              <a:gd name="adj4" fmla="val 4736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9194D4D-C744-32B8-78C5-4AE1181F144A}"/>
              </a:ext>
            </a:extLst>
          </p:cNvPr>
          <p:cNvSpPr/>
          <p:nvPr/>
        </p:nvSpPr>
        <p:spPr bwMode="auto">
          <a:xfrm>
            <a:off x="1993131" y="2781722"/>
            <a:ext cx="180000" cy="18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BADFD6E4-2B4B-2EEF-12E1-0A29B64013B7}"/>
              </a:ext>
            </a:extLst>
          </p:cNvPr>
          <p:cNvSpPr/>
          <p:nvPr/>
        </p:nvSpPr>
        <p:spPr bwMode="auto">
          <a:xfrm>
            <a:off x="8653891" y="3537826"/>
            <a:ext cx="180000" cy="18000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2" name="Arc 161">
            <a:extLst>
              <a:ext uri="{FF2B5EF4-FFF2-40B4-BE49-F238E27FC236}">
                <a16:creationId xmlns:a16="http://schemas.microsoft.com/office/drawing/2014/main" id="{16235504-6CA0-EE19-C430-A6F731CF9952}"/>
              </a:ext>
            </a:extLst>
          </p:cNvPr>
          <p:cNvSpPr/>
          <p:nvPr/>
        </p:nvSpPr>
        <p:spPr bwMode="auto">
          <a:xfrm rot="1871865">
            <a:off x="3781448" y="4411716"/>
            <a:ext cx="1621388" cy="1116144"/>
          </a:xfrm>
          <a:prstGeom prst="arc">
            <a:avLst>
              <a:gd name="adj1" fmla="val 15130293"/>
              <a:gd name="adj2" fmla="val 1548719"/>
            </a:avLst>
          </a:prstGeom>
          <a:solidFill>
            <a:schemeClr val="tx1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C17A7D-1532-A969-DDBC-338D96B3CE59}"/>
              </a:ext>
            </a:extLst>
          </p:cNvPr>
          <p:cNvSpPr/>
          <p:nvPr/>
        </p:nvSpPr>
        <p:spPr bwMode="auto">
          <a:xfrm>
            <a:off x="4477427" y="4869954"/>
            <a:ext cx="180000" cy="180000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F429496-3A08-776C-4477-EB068E1EDE2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7543" y="4221882"/>
            <a:ext cx="0" cy="738072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505D06B-2EC4-1EDF-D641-2B00ACFEC163}"/>
              </a:ext>
            </a:extLst>
          </p:cNvPr>
          <p:cNvCxnSpPr>
            <a:cxnSpLocks/>
          </p:cNvCxnSpPr>
          <p:nvPr/>
        </p:nvCxnSpPr>
        <p:spPr bwMode="auto">
          <a:xfrm>
            <a:off x="4585419" y="3172610"/>
            <a:ext cx="813410" cy="54521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0CA4FD8-139D-7EFE-CB2F-339B6EA3D06E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7507" y="3437041"/>
            <a:ext cx="1705458" cy="24072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3D83E9E7-F90D-160D-2FCD-5F9EAB591DC0}"/>
              </a:ext>
            </a:extLst>
          </p:cNvPr>
          <p:cNvCxnSpPr>
            <a:cxnSpLocks/>
          </p:cNvCxnSpPr>
          <p:nvPr/>
        </p:nvCxnSpPr>
        <p:spPr bwMode="auto">
          <a:xfrm>
            <a:off x="4606741" y="4970693"/>
            <a:ext cx="813410" cy="54521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27DA93D-8884-36A5-1F79-F7EB21C16F82}"/>
              </a:ext>
            </a:extLst>
          </p:cNvPr>
          <p:cNvCxnSpPr>
            <a:cxnSpLocks/>
          </p:cNvCxnSpPr>
          <p:nvPr/>
        </p:nvCxnSpPr>
        <p:spPr bwMode="auto">
          <a:xfrm>
            <a:off x="4625631" y="4968514"/>
            <a:ext cx="864455" cy="8144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4234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AE70E-B203-DD92-C6AE-632FA3CF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CF88C-3A46-7BED-F359-A23BD4FC06D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BDAD4-2AD9-35BF-C688-4CC0D4ECB3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745ED-0027-A97F-5A8A-AE57349372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EC8048-5621-853C-599A-437ACFD6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15DBBB9-4A10-5A26-F12E-F1AB4BF4DE5F}"/>
              </a:ext>
            </a:extLst>
          </p:cNvPr>
          <p:cNvSpPr txBox="1"/>
          <p:nvPr/>
        </p:nvSpPr>
        <p:spPr>
          <a:xfrm>
            <a:off x="3217267" y="4719897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9993B6D-17FF-1446-F5C1-B10AC46D2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7" y="1629594"/>
            <a:ext cx="6007720" cy="3298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D035F0-8AC0-3FD6-F035-357AFF51CE88}"/>
              </a:ext>
            </a:extLst>
          </p:cNvPr>
          <p:cNvSpPr txBox="1"/>
          <p:nvPr/>
        </p:nvSpPr>
        <p:spPr>
          <a:xfrm>
            <a:off x="6863129" y="2190927"/>
            <a:ext cx="46350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50000"/>
                  </a:schemeClr>
                </a:solidFill>
              </a:rPr>
              <a:t>(1) Travel selection of the agent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next =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argmin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_{u ∈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Succ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)} [c(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s_start,u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 + g(u)]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“Of all my neighbours, which one has the smallest cost-to-goal”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selection of smallest g-values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pure greedy descending on the optimal cost-to-go map</a:t>
            </a:r>
          </a:p>
          <a:p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è"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g-values must remain correct, since changes in the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enviroment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cause inconsistency at nodes previously believed to be optimal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b="1" dirty="0">
                <a:solidFill>
                  <a:schemeClr val="bg1">
                    <a:lumMod val="50000"/>
                  </a:schemeClr>
                </a:solidFill>
              </a:rPr>
              <a:t>(2) Node selection inside </a:t>
            </a:r>
            <a:r>
              <a:rPr lang="en-GB" sz="1400" b="1" dirty="0" err="1">
                <a:solidFill>
                  <a:schemeClr val="bg1">
                    <a:lumMod val="50000"/>
                  </a:schemeClr>
                </a:solidFill>
              </a:rPr>
              <a:t>ComputeShortestPath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Whenever: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the robot moves, OR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an edge cost changes, OR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(an obstacle appears/ disappears)</a:t>
            </a:r>
          </a:p>
          <a:p>
            <a:pPr marL="171450" indent="-171450">
              <a:buFontTx/>
              <a:buChar char="-"/>
            </a:pP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the shortest path has to be repaired (ComputeShortestPath(s))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use ComputeShortestPath() to ensure greedy behavior of agents node selection always remains uptodate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123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488A8-CEC0-01A2-74BD-F052EDC6F64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032B4-FAD4-573A-6B94-F31607C9BD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461E4-6001-030F-750F-DBFB489D9E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EF59FE-391A-6BC3-EBF8-1818EE50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5C96429-AB94-0550-4201-0899CEA10661}"/>
              </a:ext>
            </a:extLst>
          </p:cNvPr>
          <p:cNvSpPr/>
          <p:nvPr/>
        </p:nvSpPr>
        <p:spPr bwMode="auto">
          <a:xfrm>
            <a:off x="3381166" y="2368800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42B5732-EA55-B46A-545F-2BE6990B2BFB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741166" y="2548800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F5AFDE1-4FB5-A60F-834C-2EEDCD9A6646}"/>
              </a:ext>
            </a:extLst>
          </p:cNvPr>
          <p:cNvSpPr/>
          <p:nvPr/>
        </p:nvSpPr>
        <p:spPr bwMode="auto">
          <a:xfrm>
            <a:off x="4595929" y="2368800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B3913D-9C06-0E46-B9DD-364A6DEDFAF4}"/>
              </a:ext>
            </a:extLst>
          </p:cNvPr>
          <p:cNvSpPr txBox="1"/>
          <p:nvPr/>
        </p:nvSpPr>
        <p:spPr>
          <a:xfrm>
            <a:off x="3228440" y="2773504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b="1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0449DE0-9526-71D2-F9FA-6B1A12FDDE1B}"/>
              </a:ext>
            </a:extLst>
          </p:cNvPr>
          <p:cNvSpPr/>
          <p:nvPr/>
        </p:nvSpPr>
        <p:spPr bwMode="auto">
          <a:xfrm>
            <a:off x="5270692" y="240844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352C062-5760-A46D-D1A2-CF50A0A3A570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4955929" y="2548800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794376C5-7A42-2241-937F-F8E39D9A86D4}"/>
              </a:ext>
            </a:extLst>
          </p:cNvPr>
          <p:cNvSpPr/>
          <p:nvPr/>
        </p:nvSpPr>
        <p:spPr bwMode="auto">
          <a:xfrm>
            <a:off x="5873455" y="2440800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4D67DD-C936-35DC-8652-FE4B0BE7EEC4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558692" y="2548800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7D3FA80-35C1-9D7D-134D-90953FBB0680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089455" y="2548800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F599448-2097-9632-6D4D-DDE2748966A3}"/>
              </a:ext>
            </a:extLst>
          </p:cNvPr>
          <p:cNvSpPr txBox="1"/>
          <p:nvPr/>
        </p:nvSpPr>
        <p:spPr>
          <a:xfrm>
            <a:off x="6381112" y="22482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A91855A-A9D7-852D-35DA-DC5D1A9D0EF4}"/>
              </a:ext>
            </a:extLst>
          </p:cNvPr>
          <p:cNvSpPr txBox="1"/>
          <p:nvPr/>
        </p:nvSpPr>
        <p:spPr>
          <a:xfrm>
            <a:off x="4371205" y="2773504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E1D06F3-E6A2-A656-5AC3-E40C23BB8F7C}"/>
              </a:ext>
            </a:extLst>
          </p:cNvPr>
          <p:cNvSpPr txBox="1"/>
          <p:nvPr/>
        </p:nvSpPr>
        <p:spPr>
          <a:xfrm>
            <a:off x="3228440" y="3429794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rhs(s) </a:t>
            </a:r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D213147-C194-6835-AB7C-B0AB83963815}"/>
              </a:ext>
            </a:extLst>
          </p:cNvPr>
          <p:cNvSpPr txBox="1"/>
          <p:nvPr/>
        </p:nvSpPr>
        <p:spPr>
          <a:xfrm>
            <a:off x="3806644" y="222180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DFD08A2-22C5-05F5-2267-F3EEB7A270AA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228440" y="3004337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CF56D04-9A39-759F-FAD3-16C858D0299B}"/>
              </a:ext>
            </a:extLst>
          </p:cNvPr>
          <p:cNvSpPr txBox="1"/>
          <p:nvPr/>
        </p:nvSpPr>
        <p:spPr>
          <a:xfrm>
            <a:off x="2729584" y="3124733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B0446AB-901C-0EF0-2743-6630E3E33853}"/>
              </a:ext>
            </a:extLst>
          </p:cNvPr>
          <p:cNvSpPr txBox="1"/>
          <p:nvPr/>
        </p:nvSpPr>
        <p:spPr>
          <a:xfrm>
            <a:off x="6419030" y="3035423"/>
            <a:ext cx="3829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g(s) and rhs(s) represent the same quantity (cost from s to goal)!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g(s) is old, STORED value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rhs(s) is NEW one-step lookahead value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07C1E71-25D8-E4C6-DB76-3EA247B229EB}"/>
              </a:ext>
            </a:extLst>
          </p:cNvPr>
          <p:cNvCxnSpPr/>
          <p:nvPr/>
        </p:nvCxnSpPr>
        <p:spPr bwMode="auto">
          <a:xfrm>
            <a:off x="3505299" y="2061642"/>
            <a:ext cx="289891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AFFF63B-B262-F157-0739-20E2C5DA092E}"/>
              </a:ext>
            </a:extLst>
          </p:cNvPr>
          <p:cNvCxnSpPr>
            <a:cxnSpLocks/>
          </p:cNvCxnSpPr>
          <p:nvPr/>
        </p:nvCxnSpPr>
        <p:spPr bwMode="auto">
          <a:xfrm>
            <a:off x="3505299" y="1773610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620AD77-C7D5-4FB4-04AD-0E8EF47510B6}"/>
              </a:ext>
            </a:extLst>
          </p:cNvPr>
          <p:cNvCxnSpPr>
            <a:cxnSpLocks/>
          </p:cNvCxnSpPr>
          <p:nvPr/>
        </p:nvCxnSpPr>
        <p:spPr bwMode="auto">
          <a:xfrm>
            <a:off x="4801443" y="1773610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1A5C9AC0-EE8F-9324-D076-35AF53886535}"/>
              </a:ext>
            </a:extLst>
          </p:cNvPr>
          <p:cNvSpPr txBox="1"/>
          <p:nvPr/>
        </p:nvSpPr>
        <p:spPr>
          <a:xfrm>
            <a:off x="6438322" y="1903088"/>
            <a:ext cx="4690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 = SOME c(s,u) + g(u)  that is not necessarily optimal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IF g(s) == rhs(s)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s is locally consistent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4C90AD0-9159-536C-1765-6E6BC34A5ED3}"/>
              </a:ext>
            </a:extLst>
          </p:cNvPr>
          <p:cNvSpPr txBox="1"/>
          <p:nvPr/>
        </p:nvSpPr>
        <p:spPr>
          <a:xfrm>
            <a:off x="6438322" y="1619721"/>
            <a:ext cx="532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		!!! holds ALWAYS true 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AF2612-432D-AB3D-1548-A7476C4B3AA6}"/>
              </a:ext>
            </a:extLst>
          </p:cNvPr>
          <p:cNvSpPr txBox="1"/>
          <p:nvPr/>
        </p:nvSpPr>
        <p:spPr>
          <a:xfrm>
            <a:off x="4403265" y="1452365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“fresh”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849F536-60DC-5ED7-C741-1FC5C220C0EB}"/>
              </a:ext>
            </a:extLst>
          </p:cNvPr>
          <p:cNvSpPr/>
          <p:nvPr/>
        </p:nvSpPr>
        <p:spPr bwMode="auto">
          <a:xfrm>
            <a:off x="2011793" y="2296800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293787-CAB3-7355-7D10-E2535547BD00}"/>
              </a:ext>
            </a:extLst>
          </p:cNvPr>
          <p:cNvSpPr txBox="1"/>
          <p:nvPr/>
        </p:nvSpPr>
        <p:spPr>
          <a:xfrm>
            <a:off x="1215505" y="1996379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FFADA2E-74AE-5EDF-066C-6890ED86E8EA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515849" y="2548800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387404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31686-E139-5382-66E3-9CD17B22EF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F73F3-3207-5438-C8C4-EDE50D77A0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FABE-67A7-7F5C-67B2-BC095C7C64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5D5194-9FC9-94CA-7CDA-A57788CF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63D6E8-D4B2-E014-C4CD-CEFFE7F0768E}"/>
              </a:ext>
            </a:extLst>
          </p:cNvPr>
          <p:cNvSpPr/>
          <p:nvPr/>
        </p:nvSpPr>
        <p:spPr bwMode="auto">
          <a:xfrm>
            <a:off x="2137147" y="3204826"/>
            <a:ext cx="360000" cy="360000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587EA2-3E0D-318F-26C2-19E51D1F3D74}"/>
              </a:ext>
            </a:extLst>
          </p:cNvPr>
          <p:cNvSpPr/>
          <p:nvPr/>
        </p:nvSpPr>
        <p:spPr bwMode="auto">
          <a:xfrm>
            <a:off x="3714842" y="3258826"/>
            <a:ext cx="251999" cy="251999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3BCFB-7769-0D73-2213-0D20CFDB515A}"/>
              </a:ext>
            </a:extLst>
          </p:cNvPr>
          <p:cNvSpPr/>
          <p:nvPr/>
        </p:nvSpPr>
        <p:spPr bwMode="auto">
          <a:xfrm>
            <a:off x="5137025" y="3258825"/>
            <a:ext cx="251999" cy="251999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CFA62-5512-8EBA-42D6-82062283BA44}"/>
              </a:ext>
            </a:extLst>
          </p:cNvPr>
          <p:cNvSpPr txBox="1"/>
          <p:nvPr/>
        </p:nvSpPr>
        <p:spPr>
          <a:xfrm>
            <a:off x="1865741" y="3564826"/>
            <a:ext cx="902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current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99DA7-693C-BDAE-D36D-E1BEB481572C}"/>
              </a:ext>
            </a:extLst>
          </p:cNvPr>
          <p:cNvSpPr txBox="1"/>
          <p:nvPr/>
        </p:nvSpPr>
        <p:spPr>
          <a:xfrm>
            <a:off x="3463975" y="356482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node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2B685-417A-AA4E-F680-B68C3FD4F525}"/>
              </a:ext>
            </a:extLst>
          </p:cNvPr>
          <p:cNvSpPr txBox="1"/>
          <p:nvPr/>
        </p:nvSpPr>
        <p:spPr>
          <a:xfrm>
            <a:off x="4886158" y="3564826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node u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46CDF0-637F-8F55-EADE-74EDBCC85A85}"/>
              </a:ext>
            </a:extLst>
          </p:cNvPr>
          <p:cNvCxnSpPr>
            <a:stCxn id="7" idx="6"/>
            <a:endCxn id="8" idx="2"/>
          </p:cNvCxnSpPr>
          <p:nvPr/>
        </p:nvCxnSpPr>
        <p:spPr bwMode="auto">
          <a:xfrm>
            <a:off x="2497147" y="3384826"/>
            <a:ext cx="1217695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71CC8-A1DB-1414-2510-D46AF535AF7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3966841" y="3384825"/>
            <a:ext cx="1170184" cy="1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392747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D83CC-DFA3-C226-904C-6D653AF5A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EBC47-8696-27C1-7D16-86A98D4048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1E3A5-AA01-8D9E-1C3D-72E37C1E4B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1C379-A05A-7998-FB5C-59D95E3A93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C9584C-DC4B-C535-10FB-D555C18E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9F771F-C2BB-3357-7466-66C7EF951E27}"/>
              </a:ext>
            </a:extLst>
          </p:cNvPr>
          <p:cNvSpPr/>
          <p:nvPr/>
        </p:nvSpPr>
        <p:spPr bwMode="auto">
          <a:xfrm>
            <a:off x="3563779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228306-4E17-FC39-23EB-7BE3B74329AD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923779" y="3087187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33A3DD56-BD5D-C530-6D99-40374E61C6E7}"/>
              </a:ext>
            </a:extLst>
          </p:cNvPr>
          <p:cNvSpPr/>
          <p:nvPr/>
        </p:nvSpPr>
        <p:spPr bwMode="auto">
          <a:xfrm>
            <a:off x="4778542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3A808D-3C12-712F-6888-8DB6CA6A30C1}"/>
              </a:ext>
            </a:extLst>
          </p:cNvPr>
          <p:cNvSpPr txBox="1"/>
          <p:nvPr/>
        </p:nvSpPr>
        <p:spPr>
          <a:xfrm>
            <a:off x="3411053" y="3311891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F3AF3A6-6527-7365-1F2A-7C52BC778E14}"/>
              </a:ext>
            </a:extLst>
          </p:cNvPr>
          <p:cNvSpPr/>
          <p:nvPr/>
        </p:nvSpPr>
        <p:spPr bwMode="auto">
          <a:xfrm>
            <a:off x="5453305" y="2946836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760BF4-06C7-7041-5F4E-BAE92882361C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5138542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B3D9ABB1-0107-8212-1503-6E771764D41C}"/>
              </a:ext>
            </a:extLst>
          </p:cNvPr>
          <p:cNvSpPr/>
          <p:nvPr/>
        </p:nvSpPr>
        <p:spPr bwMode="auto">
          <a:xfrm>
            <a:off x="6056068" y="2979187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F916DE4-558D-9D51-7E00-AC9CA6447B82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741305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9ED7ACD-D895-0FEA-B464-7D2659B29F4E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272068" y="3087187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41F26AA-0274-7F60-F778-85ADD670A63A}"/>
              </a:ext>
            </a:extLst>
          </p:cNvPr>
          <p:cNvSpPr txBox="1"/>
          <p:nvPr/>
        </p:nvSpPr>
        <p:spPr>
          <a:xfrm>
            <a:off x="6563725" y="278665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96F1A5-5AC9-3915-309F-44326F620848}"/>
              </a:ext>
            </a:extLst>
          </p:cNvPr>
          <p:cNvSpPr txBox="1"/>
          <p:nvPr/>
        </p:nvSpPr>
        <p:spPr>
          <a:xfrm>
            <a:off x="4553818" y="331189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F9E4D-91A9-54DA-B465-9F547753E512}"/>
              </a:ext>
            </a:extLst>
          </p:cNvPr>
          <p:cNvSpPr txBox="1"/>
          <p:nvPr/>
        </p:nvSpPr>
        <p:spPr>
          <a:xfrm>
            <a:off x="3411053" y="39681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rhs(s) 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706376-0FF7-F238-5008-71AF3F2B7F5B}"/>
              </a:ext>
            </a:extLst>
          </p:cNvPr>
          <p:cNvSpPr txBox="1"/>
          <p:nvPr/>
        </p:nvSpPr>
        <p:spPr>
          <a:xfrm>
            <a:off x="3989257" y="27601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DC26677-EF20-4F00-967C-8F90C3544B22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411053" y="3542724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50EC9F9-52DB-ABE8-DF9A-9B20C1D06424}"/>
              </a:ext>
            </a:extLst>
          </p:cNvPr>
          <p:cNvSpPr txBox="1"/>
          <p:nvPr/>
        </p:nvSpPr>
        <p:spPr>
          <a:xfrm>
            <a:off x="2912197" y="3663120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315945-7554-2240-C546-43E8C7C5B847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311997"/>
            <a:ext cx="287581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F8C7E26-AB74-3769-7C91-2AD845601FEE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311997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DCB36C-A0C8-1469-B2A3-6FFFBC0922E2}"/>
              </a:ext>
            </a:extLst>
          </p:cNvPr>
          <p:cNvCxnSpPr>
            <a:cxnSpLocks/>
          </p:cNvCxnSpPr>
          <p:nvPr/>
        </p:nvCxnSpPr>
        <p:spPr bwMode="auto">
          <a:xfrm>
            <a:off x="4984056" y="2311997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BF4C0F8-D4EB-252E-AFF7-34483F2BCB45}"/>
              </a:ext>
            </a:extLst>
          </p:cNvPr>
          <p:cNvSpPr txBox="1"/>
          <p:nvPr/>
        </p:nvSpPr>
        <p:spPr>
          <a:xfrm>
            <a:off x="6620935" y="2158108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 == g(s)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A18DE23-15FC-C08A-5A64-CB8CAA752352}"/>
              </a:ext>
            </a:extLst>
          </p:cNvPr>
          <p:cNvSpPr/>
          <p:nvPr/>
        </p:nvSpPr>
        <p:spPr bwMode="auto">
          <a:xfrm>
            <a:off x="2194406" y="2835187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2CCB82D-D535-F06E-E1C8-84884EF450CA}"/>
              </a:ext>
            </a:extLst>
          </p:cNvPr>
          <p:cNvSpPr txBox="1"/>
          <p:nvPr/>
        </p:nvSpPr>
        <p:spPr>
          <a:xfrm>
            <a:off x="1398118" y="253476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064E694-2EFE-9650-1857-F2B2592F317D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698462" y="3087187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613E47-50DB-E454-F3CB-B316A2FAACEA}"/>
              </a:ext>
            </a:extLst>
          </p:cNvPr>
          <p:cNvSpPr txBox="1"/>
          <p:nvPr/>
        </p:nvSpPr>
        <p:spPr>
          <a:xfrm>
            <a:off x="3387577" y="2061642"/>
            <a:ext cx="333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4BF36-286C-EEE0-56C5-49FA605782DC}"/>
              </a:ext>
            </a:extLst>
          </p:cNvPr>
          <p:cNvSpPr txBox="1"/>
          <p:nvPr/>
        </p:nvSpPr>
        <p:spPr>
          <a:xfrm>
            <a:off x="6583081" y="1677924"/>
            <a:ext cx="25346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</a:rPr>
              <a:t>Locally consistent</a:t>
            </a:r>
          </a:p>
        </p:txBody>
      </p:sp>
    </p:spTree>
    <p:extLst>
      <p:ext uri="{BB962C8B-B14F-4D97-AF65-F5344CB8AC3E}">
        <p14:creationId xmlns:p14="http://schemas.microsoft.com/office/powerpoint/2010/main" val="179317456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D2136-B216-3E7D-E833-DC55823A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37020-971C-44F8-AFDC-0EFC4BAF57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B9072-A37D-321C-69A8-2831CBF3BA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B5744-9BE4-CB3F-7B77-7464A5B48B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128BA0-3A31-01AF-3E22-58DC988D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CC01184-DE78-BFBF-39C0-54213178E003}"/>
              </a:ext>
            </a:extLst>
          </p:cNvPr>
          <p:cNvSpPr/>
          <p:nvPr/>
        </p:nvSpPr>
        <p:spPr bwMode="auto">
          <a:xfrm>
            <a:off x="3563779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F85F19-DD83-840B-A9C5-14C74A449891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923779" y="3087187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8A4BD34-30E6-BBE1-7CFB-46F1EE4A97D5}"/>
              </a:ext>
            </a:extLst>
          </p:cNvPr>
          <p:cNvSpPr/>
          <p:nvPr/>
        </p:nvSpPr>
        <p:spPr bwMode="auto">
          <a:xfrm>
            <a:off x="4778542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BF9D21A-BBEA-3D50-0D51-9FA2D154A579}"/>
              </a:ext>
            </a:extLst>
          </p:cNvPr>
          <p:cNvSpPr txBox="1"/>
          <p:nvPr/>
        </p:nvSpPr>
        <p:spPr>
          <a:xfrm>
            <a:off x="3411053" y="3311891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5459DD7-C478-B61C-F2AF-AB67773B105D}"/>
              </a:ext>
            </a:extLst>
          </p:cNvPr>
          <p:cNvSpPr/>
          <p:nvPr/>
        </p:nvSpPr>
        <p:spPr bwMode="auto">
          <a:xfrm>
            <a:off x="5453305" y="2946836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00D092B-90B2-D0A2-F45B-B449DDDC90DC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5138542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22566973-60F3-FE39-4A87-1CAD7AE23404}"/>
              </a:ext>
            </a:extLst>
          </p:cNvPr>
          <p:cNvSpPr/>
          <p:nvPr/>
        </p:nvSpPr>
        <p:spPr bwMode="auto">
          <a:xfrm>
            <a:off x="6056068" y="2979187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FE7EACD-5D8C-C444-5BAA-C6D597231E08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741305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B13E51E-ECF0-1AB2-56AA-1E59A0B95050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272068" y="3087187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54C2030-033C-4692-4856-E4B8C4E0E691}"/>
              </a:ext>
            </a:extLst>
          </p:cNvPr>
          <p:cNvSpPr txBox="1"/>
          <p:nvPr/>
        </p:nvSpPr>
        <p:spPr>
          <a:xfrm>
            <a:off x="6563725" y="278665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647292E-2870-BF7F-914E-21E1B282AE92}"/>
              </a:ext>
            </a:extLst>
          </p:cNvPr>
          <p:cNvSpPr txBox="1"/>
          <p:nvPr/>
        </p:nvSpPr>
        <p:spPr>
          <a:xfrm>
            <a:off x="4553818" y="331189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15226B1-DFEA-704E-858F-8B84F5745F1A}"/>
              </a:ext>
            </a:extLst>
          </p:cNvPr>
          <p:cNvSpPr txBox="1"/>
          <p:nvPr/>
        </p:nvSpPr>
        <p:spPr>
          <a:xfrm>
            <a:off x="3411053" y="39681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rhs(s) 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32B81A8-11EC-2B2B-0CAE-940CCA9C625F}"/>
              </a:ext>
            </a:extLst>
          </p:cNvPr>
          <p:cNvSpPr txBox="1"/>
          <p:nvPr/>
        </p:nvSpPr>
        <p:spPr>
          <a:xfrm>
            <a:off x="3989257" y="27601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1871E61-B6BA-16D6-A182-C5E6A9022EDD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411053" y="3542724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2DA4E002-7C99-4418-6C32-A76F2D122C0D}"/>
              </a:ext>
            </a:extLst>
          </p:cNvPr>
          <p:cNvSpPr txBox="1"/>
          <p:nvPr/>
        </p:nvSpPr>
        <p:spPr>
          <a:xfrm>
            <a:off x="2912197" y="3663120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A20502E-E92E-7EE3-9651-A5DB522C685A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565698"/>
            <a:ext cx="287581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9BD4CFC-C818-C020-66A9-3604B5DD1363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277666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8E2391D-7CBB-63CF-3672-FA5280985DFA}"/>
              </a:ext>
            </a:extLst>
          </p:cNvPr>
          <p:cNvCxnSpPr>
            <a:cxnSpLocks/>
          </p:cNvCxnSpPr>
          <p:nvPr/>
        </p:nvCxnSpPr>
        <p:spPr bwMode="auto">
          <a:xfrm>
            <a:off x="4984056" y="2283472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07F77745-A77F-4E97-AA74-7B4ABAFC8ED0}"/>
              </a:ext>
            </a:extLst>
          </p:cNvPr>
          <p:cNvSpPr txBox="1"/>
          <p:nvPr/>
        </p:nvSpPr>
        <p:spPr>
          <a:xfrm>
            <a:off x="6620935" y="213365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60A8321-24F1-575E-A1BB-C521F7A0C9E9}"/>
              </a:ext>
            </a:extLst>
          </p:cNvPr>
          <p:cNvSpPr/>
          <p:nvPr/>
        </p:nvSpPr>
        <p:spPr bwMode="auto">
          <a:xfrm>
            <a:off x="2194406" y="2835187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FCDF680-0EA0-BB53-4EF3-CE24E70E3F94}"/>
              </a:ext>
            </a:extLst>
          </p:cNvPr>
          <p:cNvSpPr txBox="1"/>
          <p:nvPr/>
        </p:nvSpPr>
        <p:spPr>
          <a:xfrm>
            <a:off x="1398118" y="253476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219B755-DA8D-4867-FF30-AE0F1F8C7127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698462" y="3087187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7F8EC9-9A1E-4F2A-3C25-89E0CC5FC431}"/>
              </a:ext>
            </a:extLst>
          </p:cNvPr>
          <p:cNvSpPr txBox="1"/>
          <p:nvPr/>
        </p:nvSpPr>
        <p:spPr>
          <a:xfrm>
            <a:off x="3387577" y="2061642"/>
            <a:ext cx="333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2759D-E55E-5C6C-B234-72D1BA17FE72}"/>
              </a:ext>
            </a:extLst>
          </p:cNvPr>
          <p:cNvSpPr txBox="1"/>
          <p:nvPr/>
        </p:nvSpPr>
        <p:spPr>
          <a:xfrm>
            <a:off x="6620935" y="2411809"/>
            <a:ext cx="706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!= g(s)</a:t>
            </a:r>
            <a:endParaRPr lang="en-D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8FDA0-64BB-1C5F-015D-ABBC65F91979}"/>
              </a:ext>
            </a:extLst>
          </p:cNvPr>
          <p:cNvSpPr txBox="1"/>
          <p:nvPr/>
        </p:nvSpPr>
        <p:spPr>
          <a:xfrm>
            <a:off x="9085429" y="2223225"/>
            <a:ext cx="16433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&lt; rhs(s)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87A2-FE87-3DCD-1D80-2691C6FA18F7}"/>
              </a:ext>
            </a:extLst>
          </p:cNvPr>
          <p:cNvSpPr txBox="1"/>
          <p:nvPr/>
        </p:nvSpPr>
        <p:spPr>
          <a:xfrm>
            <a:off x="6583081" y="1677924"/>
            <a:ext cx="32832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</a:rPr>
              <a:t>Locally underconsistent</a:t>
            </a:r>
          </a:p>
        </p:txBody>
      </p:sp>
    </p:spTree>
    <p:extLst>
      <p:ext uri="{BB962C8B-B14F-4D97-AF65-F5344CB8AC3E}">
        <p14:creationId xmlns:p14="http://schemas.microsoft.com/office/powerpoint/2010/main" val="209823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DE991-5C81-1CDB-F536-D35CEEF87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12B90-A82B-08E3-725E-21A202FFB63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5BBC6-EBDB-EC00-5426-170650B604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6A92-D883-73BB-3D13-0548C9AFBE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3AC5A8-D40C-D3C8-C9E3-3284CA7AF077}"/>
              </a:ext>
            </a:extLst>
          </p:cNvPr>
          <p:cNvGrpSpPr/>
          <p:nvPr/>
        </p:nvGrpSpPr>
        <p:grpSpPr>
          <a:xfrm>
            <a:off x="2390210" y="1418062"/>
            <a:ext cx="4824536" cy="4250648"/>
            <a:chOff x="2857227" y="1670090"/>
            <a:chExt cx="4824536" cy="4250648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D060EFA-32F2-F4AC-24D6-640F30BEE5EB}"/>
                </a:ext>
              </a:extLst>
            </p:cNvPr>
            <p:cNvSpPr/>
            <p:nvPr/>
          </p:nvSpPr>
          <p:spPr bwMode="auto">
            <a:xfrm>
              <a:off x="2857227" y="1697890"/>
              <a:ext cx="4824536" cy="4222848"/>
            </a:xfrm>
            <a:custGeom>
              <a:avLst/>
              <a:gdLst>
                <a:gd name="csX0" fmla="*/ 471143 w 4413880"/>
                <a:gd name="csY0" fmla="*/ 502852 h 4032448"/>
                <a:gd name="csX1" fmla="*/ 471143 w 4413880"/>
                <a:gd name="csY1" fmla="*/ 3383172 h 4032448"/>
                <a:gd name="csX2" fmla="*/ 3628343 w 4413880"/>
                <a:gd name="csY2" fmla="*/ 3383172 h 4032448"/>
                <a:gd name="csX3" fmla="*/ 3628343 w 4413880"/>
                <a:gd name="csY3" fmla="*/ 502852 h 4032448"/>
                <a:gd name="csX4" fmla="*/ 0 w 4413880"/>
                <a:gd name="csY4" fmla="*/ 0 h 4032448"/>
                <a:gd name="csX5" fmla="*/ 4413880 w 4413880"/>
                <a:gd name="csY5" fmla="*/ 0 h 4032448"/>
                <a:gd name="csX6" fmla="*/ 4413880 w 4413880"/>
                <a:gd name="csY6" fmla="*/ 4032448 h 4032448"/>
                <a:gd name="csX7" fmla="*/ 0 w 4413880"/>
                <a:gd name="csY7" fmla="*/ 4032448 h 40324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413880" h="4032448">
                  <a:moveTo>
                    <a:pt x="471143" y="502852"/>
                  </a:moveTo>
                  <a:lnTo>
                    <a:pt x="471143" y="3383172"/>
                  </a:lnTo>
                  <a:lnTo>
                    <a:pt x="3628343" y="3383172"/>
                  </a:lnTo>
                  <a:lnTo>
                    <a:pt x="3628343" y="502852"/>
                  </a:lnTo>
                  <a:close/>
                  <a:moveTo>
                    <a:pt x="0" y="0"/>
                  </a:moveTo>
                  <a:lnTo>
                    <a:pt x="4413880" y="0"/>
                  </a:lnTo>
                  <a:lnTo>
                    <a:pt x="4413880" y="4032448"/>
                  </a:lnTo>
                  <a:lnTo>
                    <a:pt x="0" y="4032448"/>
                  </a:lnTo>
                  <a:close/>
                </a:path>
              </a:pathLst>
            </a:custGeom>
            <a:blipFill>
              <a:blip r:embed="rId2"/>
              <a:stretch>
                <a:fillRect t="-13554"/>
              </a:stretch>
            </a:blip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57908A-8A1D-9D4E-4CAE-DA7B7441D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665" t="10041" r="32793" b="16337"/>
            <a:stretch>
              <a:fillRect/>
            </a:stretch>
          </p:blipFill>
          <p:spPr>
            <a:xfrm>
              <a:off x="3361283" y="1713647"/>
              <a:ext cx="3461899" cy="3444314"/>
            </a:xfrm>
            <a:prstGeom prst="rect">
              <a:avLst/>
            </a:prstGeom>
          </p:spPr>
        </p:pic>
        <p:pic>
          <p:nvPicPr>
            <p:cNvPr id="21" name="Picture 20" descr="A chart of a graph&#10;&#10;AI-generated content may be incorrect.">
              <a:extLst>
                <a:ext uri="{FF2B5EF4-FFF2-40B4-BE49-F238E27FC236}">
                  <a16:creationId xmlns:a16="http://schemas.microsoft.com/office/drawing/2014/main" id="{DEBBFD65-649E-C9D5-D465-A73CA560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7" t="11742" r="16787" b="15632"/>
            <a:stretch>
              <a:fillRect/>
            </a:stretch>
          </p:blipFill>
          <p:spPr>
            <a:xfrm>
              <a:off x="3361283" y="1670090"/>
              <a:ext cx="3528147" cy="3519408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368C86C-74E2-ABE7-F6A4-62D342746F26}"/>
              </a:ext>
            </a:extLst>
          </p:cNvPr>
          <p:cNvGrpSpPr/>
          <p:nvPr/>
        </p:nvGrpSpPr>
        <p:grpSpPr>
          <a:xfrm rot="492477">
            <a:off x="3567135" y="3218064"/>
            <a:ext cx="201600" cy="457917"/>
            <a:chOff x="3865339" y="3822211"/>
            <a:chExt cx="201600" cy="45791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9C49DF0-5B55-1869-479E-398E98DBBA2E}"/>
                </a:ext>
              </a:extLst>
            </p:cNvPr>
            <p:cNvSpPr/>
            <p:nvPr/>
          </p:nvSpPr>
          <p:spPr bwMode="auto">
            <a:xfrm>
              <a:off x="3865339" y="4077866"/>
              <a:ext cx="201600" cy="202262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77F4407-5116-B997-ED2D-93B54876DCE4}"/>
                </a:ext>
              </a:extLst>
            </p:cNvPr>
            <p:cNvCxnSpPr>
              <a:stCxn id="44" idx="0"/>
            </p:cNvCxnSpPr>
            <p:nvPr/>
          </p:nvCxnSpPr>
          <p:spPr bwMode="auto">
            <a:xfrm flipV="1">
              <a:off x="3966139" y="3822211"/>
              <a:ext cx="0" cy="255655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847642D-AC15-56F1-BF59-EF96A3475E67}"/>
              </a:ext>
            </a:extLst>
          </p:cNvPr>
          <p:cNvGrpSpPr/>
          <p:nvPr/>
        </p:nvGrpSpPr>
        <p:grpSpPr>
          <a:xfrm>
            <a:off x="1921123" y="5365348"/>
            <a:ext cx="111186" cy="276999"/>
            <a:chOff x="3865339" y="3822211"/>
            <a:chExt cx="201600" cy="45791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734B242-9480-C935-5B79-76B20A736254}"/>
                </a:ext>
              </a:extLst>
            </p:cNvPr>
            <p:cNvSpPr/>
            <p:nvPr/>
          </p:nvSpPr>
          <p:spPr bwMode="auto">
            <a:xfrm>
              <a:off x="3865339" y="4077866"/>
              <a:ext cx="201600" cy="202262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9527C5-A66F-6DC1-FD6F-E3A67A3D6BB6}"/>
                </a:ext>
              </a:extLst>
            </p:cNvPr>
            <p:cNvCxnSpPr>
              <a:stCxn id="61" idx="0"/>
            </p:cNvCxnSpPr>
            <p:nvPr/>
          </p:nvCxnSpPr>
          <p:spPr bwMode="auto">
            <a:xfrm flipV="1">
              <a:off x="3966139" y="3822211"/>
              <a:ext cx="0" cy="255655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F7B5DF7-9BC3-8A85-4F1D-22FFC6D17E8D}"/>
              </a:ext>
            </a:extLst>
          </p:cNvPr>
          <p:cNvGrpSpPr/>
          <p:nvPr/>
        </p:nvGrpSpPr>
        <p:grpSpPr>
          <a:xfrm rot="6652558">
            <a:off x="4819960" y="1515497"/>
            <a:ext cx="201600" cy="457917"/>
            <a:chOff x="3865339" y="3822211"/>
            <a:chExt cx="201600" cy="457917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1635A30-A603-8C21-33F3-323AE32AA3AA}"/>
                </a:ext>
              </a:extLst>
            </p:cNvPr>
            <p:cNvSpPr/>
            <p:nvPr/>
          </p:nvSpPr>
          <p:spPr bwMode="auto">
            <a:xfrm>
              <a:off x="3865339" y="4077866"/>
              <a:ext cx="201600" cy="202262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3047A6D-B964-9EE5-C8E9-03C56F5D50A5}"/>
                </a:ext>
              </a:extLst>
            </p:cNvPr>
            <p:cNvCxnSpPr>
              <a:stCxn id="64" idx="0"/>
            </p:cNvCxnSpPr>
            <p:nvPr/>
          </p:nvCxnSpPr>
          <p:spPr bwMode="auto">
            <a:xfrm flipV="1">
              <a:off x="3966139" y="3822211"/>
              <a:ext cx="0" cy="255655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A7D05235-360C-ADD7-7007-3A0636C34093}"/>
              </a:ext>
            </a:extLst>
          </p:cNvPr>
          <p:cNvSpPr/>
          <p:nvPr/>
        </p:nvSpPr>
        <p:spPr bwMode="auto">
          <a:xfrm>
            <a:off x="3969945" y="1205750"/>
            <a:ext cx="1292259" cy="212312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80199E2-349D-665F-FFD3-843A2DF391E5}"/>
              </a:ext>
            </a:extLst>
          </p:cNvPr>
          <p:cNvGrpSpPr/>
          <p:nvPr/>
        </p:nvGrpSpPr>
        <p:grpSpPr>
          <a:xfrm rot="3778379">
            <a:off x="3840787" y="2177247"/>
            <a:ext cx="201600" cy="457917"/>
            <a:chOff x="3865339" y="3822211"/>
            <a:chExt cx="201600" cy="457917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1091DF0-7255-C703-95FF-16B7F095EBD7}"/>
                </a:ext>
              </a:extLst>
            </p:cNvPr>
            <p:cNvSpPr/>
            <p:nvPr/>
          </p:nvSpPr>
          <p:spPr bwMode="auto">
            <a:xfrm>
              <a:off x="3865339" y="4077866"/>
              <a:ext cx="201600" cy="202262"/>
            </a:xfrm>
            <a:prstGeom prst="ellipse">
              <a:avLst/>
            </a:prstGeom>
            <a:solidFill>
              <a:schemeClr val="bg1">
                <a:lumMod val="40000"/>
                <a:lumOff val="6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F5D0D7F-DF99-5108-A189-61AD14B72F30}"/>
                </a:ext>
              </a:extLst>
            </p:cNvPr>
            <p:cNvCxnSpPr>
              <a:stCxn id="68" idx="0"/>
            </p:cNvCxnSpPr>
            <p:nvPr/>
          </p:nvCxnSpPr>
          <p:spPr bwMode="auto">
            <a:xfrm flipV="1">
              <a:off x="3966139" y="3822211"/>
              <a:ext cx="0" cy="255655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D6F46CEA-4178-B564-BA74-6246871C7969}"/>
              </a:ext>
            </a:extLst>
          </p:cNvPr>
          <p:cNvSpPr txBox="1"/>
          <p:nvPr/>
        </p:nvSpPr>
        <p:spPr>
          <a:xfrm>
            <a:off x="1996348" y="5443927"/>
            <a:ext cx="1154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Wind direction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CC544CB-9B96-1A45-EF33-D03F8E0651CC}"/>
              </a:ext>
            </a:extLst>
          </p:cNvPr>
          <p:cNvGrpSpPr/>
          <p:nvPr/>
        </p:nvGrpSpPr>
        <p:grpSpPr>
          <a:xfrm>
            <a:off x="3559355" y="5365348"/>
            <a:ext cx="111186" cy="276999"/>
            <a:chOff x="7820881" y="3106723"/>
            <a:chExt cx="201600" cy="457917"/>
          </a:xfrm>
        </p:grpSpPr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EFDE2779-B23D-F053-28CD-E3B430CAF059}"/>
                </a:ext>
              </a:extLst>
            </p:cNvPr>
            <p:cNvSpPr/>
            <p:nvPr/>
          </p:nvSpPr>
          <p:spPr bwMode="auto">
            <a:xfrm rot="19989558">
              <a:off x="7895916" y="3107985"/>
              <a:ext cx="108000" cy="10800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B4747DE-3734-5928-D739-AD8B4A5BF0BA}"/>
                </a:ext>
              </a:extLst>
            </p:cNvPr>
            <p:cNvGrpSpPr/>
            <p:nvPr/>
          </p:nvGrpSpPr>
          <p:grpSpPr>
            <a:xfrm>
              <a:off x="7820881" y="3106723"/>
              <a:ext cx="201600" cy="457917"/>
              <a:chOff x="3865339" y="3822211"/>
              <a:chExt cx="201600" cy="457917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BA6B7CB-975E-0727-FCBD-DEBB3B4EA96E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4D5163C-8A12-4532-7444-3FED34C6DBC5}"/>
                  </a:ext>
                </a:extLst>
              </p:cNvPr>
              <p:cNvCxnSpPr>
                <a:stCxn id="73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EC5A3FE-B4EB-55C0-F24F-F915E7CF61AD}"/>
              </a:ext>
            </a:extLst>
          </p:cNvPr>
          <p:cNvGrpSpPr/>
          <p:nvPr/>
        </p:nvGrpSpPr>
        <p:grpSpPr>
          <a:xfrm>
            <a:off x="5541127" y="5309867"/>
            <a:ext cx="120188" cy="276999"/>
            <a:chOff x="7823880" y="3979709"/>
            <a:chExt cx="217923" cy="45791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67E66172-31E8-BE87-FE33-C9316138176A}"/>
                </a:ext>
              </a:extLst>
            </p:cNvPr>
            <p:cNvGrpSpPr/>
            <p:nvPr/>
          </p:nvGrpSpPr>
          <p:grpSpPr>
            <a:xfrm>
              <a:off x="7823880" y="3979709"/>
              <a:ext cx="201600" cy="457917"/>
              <a:chOff x="3865339" y="3822211"/>
              <a:chExt cx="201600" cy="457917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E9D0BCD-3A5A-E8E8-C72D-BF62F8F6CF12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E0C9B4E-056A-9F69-3110-4360D75A1C96}"/>
                  </a:ext>
                </a:extLst>
              </p:cNvPr>
              <p:cNvCxnSpPr>
                <a:stCxn id="76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0E3BB21-278D-5A68-8C05-BDD5D13395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05858"/>
              <a:ext cx="120122" cy="0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7DD49E9-9505-6418-3707-F391A116E8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77866"/>
              <a:ext cx="60061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846EA1F-34A0-A5C0-DBE2-53DC8FE8C813}"/>
              </a:ext>
            </a:extLst>
          </p:cNvPr>
          <p:cNvSpPr txBox="1"/>
          <p:nvPr/>
        </p:nvSpPr>
        <p:spPr>
          <a:xfrm>
            <a:off x="3662189" y="5426903"/>
            <a:ext cx="15392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Flag indicates 50mph</a:t>
            </a:r>
          </a:p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windspeed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9DA979-6D30-7687-315A-8AA4740C39FD}"/>
              </a:ext>
            </a:extLst>
          </p:cNvPr>
          <p:cNvSpPr txBox="1"/>
          <p:nvPr/>
        </p:nvSpPr>
        <p:spPr>
          <a:xfrm>
            <a:off x="5618034" y="5385914"/>
            <a:ext cx="222368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Longer side bar indicates 10mph</a:t>
            </a:r>
          </a:p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shorter side bar indicates 5mph</a:t>
            </a:r>
          </a:p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windspeed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CFC828E-A949-3E03-67FE-81794B5EB255}"/>
              </a:ext>
            </a:extLst>
          </p:cNvPr>
          <p:cNvGrpSpPr/>
          <p:nvPr/>
        </p:nvGrpSpPr>
        <p:grpSpPr>
          <a:xfrm rot="3365048">
            <a:off x="5794983" y="2042188"/>
            <a:ext cx="217923" cy="457917"/>
            <a:chOff x="7823880" y="3979709"/>
            <a:chExt cx="217923" cy="457917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9CAD1F5-CF8B-A0E7-F30C-8CAA84149FC5}"/>
                </a:ext>
              </a:extLst>
            </p:cNvPr>
            <p:cNvGrpSpPr/>
            <p:nvPr/>
          </p:nvGrpSpPr>
          <p:grpSpPr>
            <a:xfrm>
              <a:off x="7823880" y="3979709"/>
              <a:ext cx="201600" cy="457917"/>
              <a:chOff x="3865339" y="3822211"/>
              <a:chExt cx="201600" cy="457917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9808CA5-D5CE-41B8-8FAF-95E7BF314683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951CACFD-8CDB-67B4-5FEE-863B3DE4DCA5}"/>
                  </a:ext>
                </a:extLst>
              </p:cNvPr>
              <p:cNvCxnSpPr>
                <a:stCxn id="92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390D08A-7407-4C99-F9D0-F76DB34C55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05858"/>
              <a:ext cx="120122" cy="0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3FF0D97-1A7C-0746-EA1B-B938EEC98933}"/>
              </a:ext>
            </a:extLst>
          </p:cNvPr>
          <p:cNvGrpSpPr/>
          <p:nvPr/>
        </p:nvGrpSpPr>
        <p:grpSpPr>
          <a:xfrm rot="2177563">
            <a:off x="3169748" y="4321971"/>
            <a:ext cx="201600" cy="457917"/>
            <a:chOff x="7820881" y="3106723"/>
            <a:chExt cx="201600" cy="457917"/>
          </a:xfrm>
        </p:grpSpPr>
        <p:sp>
          <p:nvSpPr>
            <p:cNvPr id="95" name="Triangle 94">
              <a:extLst>
                <a:ext uri="{FF2B5EF4-FFF2-40B4-BE49-F238E27FC236}">
                  <a16:creationId xmlns:a16="http://schemas.microsoft.com/office/drawing/2014/main" id="{D3C35801-94EB-47E4-9AFD-DEEAFF803470}"/>
                </a:ext>
              </a:extLst>
            </p:cNvPr>
            <p:cNvSpPr/>
            <p:nvPr/>
          </p:nvSpPr>
          <p:spPr bwMode="auto">
            <a:xfrm rot="19989558">
              <a:off x="7895916" y="3107985"/>
              <a:ext cx="108000" cy="10800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53ECF42-5B24-A7A1-5F2F-A09BAEE73D91}"/>
                </a:ext>
              </a:extLst>
            </p:cNvPr>
            <p:cNvGrpSpPr/>
            <p:nvPr/>
          </p:nvGrpSpPr>
          <p:grpSpPr>
            <a:xfrm>
              <a:off x="7820881" y="3106723"/>
              <a:ext cx="201600" cy="457917"/>
              <a:chOff x="3865339" y="3822211"/>
              <a:chExt cx="201600" cy="457917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8FF4953-3C98-812A-D104-90C5F05E1D87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577E4E0-949A-5B31-62E5-B2C2BF2CB40A}"/>
                  </a:ext>
                </a:extLst>
              </p:cNvPr>
              <p:cNvCxnSpPr>
                <a:stCxn id="97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2080479-23C3-E7AB-97D3-029D3B759F61}"/>
              </a:ext>
            </a:extLst>
          </p:cNvPr>
          <p:cNvGrpSpPr/>
          <p:nvPr/>
        </p:nvGrpSpPr>
        <p:grpSpPr>
          <a:xfrm rot="20366571">
            <a:off x="5092086" y="3925905"/>
            <a:ext cx="201600" cy="457917"/>
            <a:chOff x="7823880" y="3979709"/>
            <a:chExt cx="201600" cy="457917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61276BA-A2F6-6361-0D6B-E0CE2C3AE21A}"/>
                </a:ext>
              </a:extLst>
            </p:cNvPr>
            <p:cNvGrpSpPr/>
            <p:nvPr/>
          </p:nvGrpSpPr>
          <p:grpSpPr>
            <a:xfrm>
              <a:off x="7823880" y="3979709"/>
              <a:ext cx="201600" cy="457917"/>
              <a:chOff x="3865339" y="3822211"/>
              <a:chExt cx="201600" cy="457917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9114D7B-F228-A36E-D0B5-A30C50AF31AB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06FAE8F-3E8A-69FD-4628-CE182091CEC4}"/>
                  </a:ext>
                </a:extLst>
              </p:cNvPr>
              <p:cNvCxnSpPr>
                <a:stCxn id="103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7B2FF85-1FEF-9D81-8E77-37D042D6035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77866"/>
              <a:ext cx="60061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022FEF9-DAE9-275A-CC82-CEBC1F19E642}"/>
              </a:ext>
            </a:extLst>
          </p:cNvPr>
          <p:cNvGrpSpPr/>
          <p:nvPr/>
        </p:nvGrpSpPr>
        <p:grpSpPr>
          <a:xfrm rot="1363618">
            <a:off x="4994341" y="2885536"/>
            <a:ext cx="201600" cy="457917"/>
            <a:chOff x="7823880" y="3979709"/>
            <a:chExt cx="201600" cy="45791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778413B-7682-3C7A-243D-4A5CECC74B00}"/>
                </a:ext>
              </a:extLst>
            </p:cNvPr>
            <p:cNvGrpSpPr/>
            <p:nvPr/>
          </p:nvGrpSpPr>
          <p:grpSpPr>
            <a:xfrm>
              <a:off x="7823880" y="3979709"/>
              <a:ext cx="201600" cy="457917"/>
              <a:chOff x="3865339" y="3822211"/>
              <a:chExt cx="201600" cy="457917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EBCB10F-0B2E-E3B3-5668-670EA9DB3E82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AAA7008-79A2-861F-104C-D1B617907E83}"/>
                  </a:ext>
                </a:extLst>
              </p:cNvPr>
              <p:cNvCxnSpPr>
                <a:stCxn id="108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653FCA0-C1F1-00C5-4618-A72618FDC35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681" y="4077866"/>
              <a:ext cx="60061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A6EC795-16E7-4514-039B-EE2968736CCF}"/>
              </a:ext>
            </a:extLst>
          </p:cNvPr>
          <p:cNvSpPr txBox="1"/>
          <p:nvPr/>
        </p:nvSpPr>
        <p:spPr>
          <a:xfrm rot="16200000">
            <a:off x="6484867" y="3073685"/>
            <a:ext cx="1160895" cy="25391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</a:rPr>
              <a:t>Wind magnitude</a:t>
            </a:r>
          </a:p>
        </p:txBody>
      </p:sp>
    </p:spTree>
    <p:extLst>
      <p:ext uri="{BB962C8B-B14F-4D97-AF65-F5344CB8AC3E}">
        <p14:creationId xmlns:p14="http://schemas.microsoft.com/office/powerpoint/2010/main" val="32994847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96DF-A920-8F22-7E13-7E35BC147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5E9E6-A15E-4F18-23C6-B37C772F65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D895A-D6D2-90B2-A76A-C2BF85A443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A10D6-FC9B-3A0B-822A-B226FF25B8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E539E5-6E5A-1320-0BCE-65A38D54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274DCBD-4FA8-1A1F-8DD2-3A8782444BDA}"/>
              </a:ext>
            </a:extLst>
          </p:cNvPr>
          <p:cNvSpPr/>
          <p:nvPr/>
        </p:nvSpPr>
        <p:spPr bwMode="auto">
          <a:xfrm>
            <a:off x="3563779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A28CF8B-19C9-C7E5-3DEC-05F5B3E666E3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923779" y="3087187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E568A0ED-DB87-4061-494F-AC5B7C37E07F}"/>
              </a:ext>
            </a:extLst>
          </p:cNvPr>
          <p:cNvSpPr/>
          <p:nvPr/>
        </p:nvSpPr>
        <p:spPr bwMode="auto">
          <a:xfrm>
            <a:off x="4778542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3AC3B5-C3EB-3389-6ADC-A731AEBED390}"/>
              </a:ext>
            </a:extLst>
          </p:cNvPr>
          <p:cNvSpPr txBox="1"/>
          <p:nvPr/>
        </p:nvSpPr>
        <p:spPr>
          <a:xfrm>
            <a:off x="3411053" y="3311891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D3F60A7-D706-4BC2-74F6-86F19B4FCA02}"/>
              </a:ext>
            </a:extLst>
          </p:cNvPr>
          <p:cNvSpPr/>
          <p:nvPr/>
        </p:nvSpPr>
        <p:spPr bwMode="auto">
          <a:xfrm>
            <a:off x="5453305" y="2946836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BA3E896-4121-7E53-D130-3D387D3682AD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5138542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4881CDC9-DE26-EFDC-159A-C649887C5952}"/>
              </a:ext>
            </a:extLst>
          </p:cNvPr>
          <p:cNvSpPr/>
          <p:nvPr/>
        </p:nvSpPr>
        <p:spPr bwMode="auto">
          <a:xfrm>
            <a:off x="6056068" y="2979187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31BD3F8-CC71-A496-FABA-EA9D5E06CE0B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741305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51A6CB7-DEE6-988B-1B64-08A20106B0F6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272068" y="3087187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5EB9A9D-5424-A3CB-7A54-C6ADAC9FA4B3}"/>
              </a:ext>
            </a:extLst>
          </p:cNvPr>
          <p:cNvSpPr txBox="1"/>
          <p:nvPr/>
        </p:nvSpPr>
        <p:spPr>
          <a:xfrm>
            <a:off x="6563725" y="278665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757D746-7886-F0A1-2239-8195234FA695}"/>
              </a:ext>
            </a:extLst>
          </p:cNvPr>
          <p:cNvSpPr txBox="1"/>
          <p:nvPr/>
        </p:nvSpPr>
        <p:spPr>
          <a:xfrm>
            <a:off x="4553818" y="331189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D8B289C-B7D9-5222-651C-4C7ABAF0DE7B}"/>
              </a:ext>
            </a:extLst>
          </p:cNvPr>
          <p:cNvSpPr txBox="1"/>
          <p:nvPr/>
        </p:nvSpPr>
        <p:spPr>
          <a:xfrm>
            <a:off x="3411053" y="39681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rhs(s) 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ADB836E-16F5-5012-A6BD-A36E650E9A03}"/>
              </a:ext>
            </a:extLst>
          </p:cNvPr>
          <p:cNvSpPr txBox="1"/>
          <p:nvPr/>
        </p:nvSpPr>
        <p:spPr>
          <a:xfrm>
            <a:off x="3989257" y="27601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E205ACE-6C7E-A260-A58D-2A6AA7C80A3B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411053" y="3542724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6690C9C-480C-C01E-8094-44E5CF54FA83}"/>
              </a:ext>
            </a:extLst>
          </p:cNvPr>
          <p:cNvSpPr txBox="1"/>
          <p:nvPr/>
        </p:nvSpPr>
        <p:spPr>
          <a:xfrm>
            <a:off x="2912197" y="3663120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DF0A248-9267-DFEE-802C-22994C5C2276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277666"/>
            <a:ext cx="287581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20EAB78-36A1-4700-B702-4A01F416D155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559892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B7FDCE2-C882-A565-9474-993FABA8D2CE}"/>
              </a:ext>
            </a:extLst>
          </p:cNvPr>
          <p:cNvCxnSpPr>
            <a:cxnSpLocks/>
          </p:cNvCxnSpPr>
          <p:nvPr/>
        </p:nvCxnSpPr>
        <p:spPr bwMode="auto">
          <a:xfrm>
            <a:off x="4984056" y="2565698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74A028E5-C840-0E59-2587-B6FC4E35BB3B}"/>
              </a:ext>
            </a:extLst>
          </p:cNvPr>
          <p:cNvSpPr txBox="1"/>
          <p:nvPr/>
        </p:nvSpPr>
        <p:spPr>
          <a:xfrm>
            <a:off x="6606080" y="2392029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86B1182-7497-2EB0-80C1-455F9B10F11A}"/>
              </a:ext>
            </a:extLst>
          </p:cNvPr>
          <p:cNvSpPr/>
          <p:nvPr/>
        </p:nvSpPr>
        <p:spPr bwMode="auto">
          <a:xfrm>
            <a:off x="2194406" y="2835187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C47F714-2B1D-0E89-F84C-E3063AF93B5A}"/>
              </a:ext>
            </a:extLst>
          </p:cNvPr>
          <p:cNvSpPr txBox="1"/>
          <p:nvPr/>
        </p:nvSpPr>
        <p:spPr>
          <a:xfrm>
            <a:off x="1398118" y="253476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DB10FE3-A484-5C37-A6B3-AF9ADFAB2A86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698462" y="3087187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FA6E8B-A720-E150-B04C-36A5C0E39FEF}"/>
              </a:ext>
            </a:extLst>
          </p:cNvPr>
          <p:cNvSpPr txBox="1"/>
          <p:nvPr/>
        </p:nvSpPr>
        <p:spPr>
          <a:xfrm>
            <a:off x="3387577" y="2061642"/>
            <a:ext cx="333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786A2-3568-8B59-C972-14DC7904DAF5}"/>
              </a:ext>
            </a:extLst>
          </p:cNvPr>
          <p:cNvSpPr txBox="1"/>
          <p:nvPr/>
        </p:nvSpPr>
        <p:spPr>
          <a:xfrm>
            <a:off x="6606080" y="2121374"/>
            <a:ext cx="706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!= g(s)</a:t>
            </a:r>
            <a:endParaRPr lang="en-D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98F0C-9C4C-2137-334A-6BDCA3CF1411}"/>
              </a:ext>
            </a:extLst>
          </p:cNvPr>
          <p:cNvSpPr txBox="1"/>
          <p:nvPr/>
        </p:nvSpPr>
        <p:spPr>
          <a:xfrm>
            <a:off x="9085429" y="2223225"/>
            <a:ext cx="16560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Y rhs(s)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93BAA-E7B8-7AEA-2385-DC96DB2A5932}"/>
              </a:ext>
            </a:extLst>
          </p:cNvPr>
          <p:cNvSpPr txBox="1"/>
          <p:nvPr/>
        </p:nvSpPr>
        <p:spPr>
          <a:xfrm>
            <a:off x="6583081" y="1677924"/>
            <a:ext cx="31021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</a:rPr>
              <a:t>Locally overconsistent</a:t>
            </a:r>
          </a:p>
        </p:txBody>
      </p:sp>
    </p:spTree>
    <p:extLst>
      <p:ext uri="{BB962C8B-B14F-4D97-AF65-F5344CB8AC3E}">
        <p14:creationId xmlns:p14="http://schemas.microsoft.com/office/powerpoint/2010/main" val="4294447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44C-5B95-19E5-4E4F-0A542C108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4A8DC-3132-7810-9104-2706C67C53E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D6680-844D-93A1-6303-B3259D5939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A7CA7-E8A4-03A5-6D3C-E9C6B963D0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1D3613-499A-56F5-19F2-4835F299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heuristic h(s, goal):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D7A77-6AB7-5BC8-4277-A7997F54A85B}"/>
              </a:ext>
            </a:extLst>
          </p:cNvPr>
          <p:cNvSpPr txBox="1"/>
          <p:nvPr/>
        </p:nvSpPr>
        <p:spPr>
          <a:xfrm>
            <a:off x="681040" y="2331090"/>
            <a:ext cx="1083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heuristic = Manhattan Distance (4-connected) == min no. of steps 	  from s to goal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	= Euclidean  Distance (8-connected) == min length of straight line from s to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E612C8-B8E0-C802-723E-D3C3B85A46B2}"/>
                  </a:ext>
                </a:extLst>
              </p:cNvPr>
              <p:cNvSpPr txBox="1"/>
              <p:nvPr/>
            </p:nvSpPr>
            <p:spPr>
              <a:xfrm>
                <a:off x="707765" y="915518"/>
                <a:ext cx="86629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h(s, goal) </a:t>
                </a:r>
                <a14:m>
                  <m:oMath xmlns:m="http://schemas.openxmlformats.org/officeDocument/2006/math">
                    <m:r>
                      <a:rPr lang="en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actual shortest path cost: c(s, goal)</a:t>
                </a:r>
              </a:p>
              <a:p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Heuristic is </a:t>
                </a:r>
                <a:r>
                  <a:rPr lang="en-DE" i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optimistic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 (= </a:t>
                </a:r>
                <a:r>
                  <a:rPr lang="en-DE" b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underestimate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 or </a:t>
                </a:r>
                <a:r>
                  <a:rPr lang="en-DE" b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exact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, but </a:t>
                </a:r>
                <a:r>
                  <a:rPr lang="en-DE" u="sng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never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 too high)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en-DE" i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== safe lower bound</a:t>
                </a:r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E612C8-B8E0-C802-723E-D3C3B85A4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65" y="915518"/>
                <a:ext cx="8662949" cy="1384995"/>
              </a:xfrm>
              <a:prstGeom prst="rect">
                <a:avLst/>
              </a:prstGeom>
              <a:blipFill>
                <a:blip r:embed="rId2"/>
                <a:stretch>
                  <a:fillRect l="-732" t="-2752" r="-878" b="-82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AEAB0A7-D023-1D87-5B35-1296C4998F10}"/>
              </a:ext>
            </a:extLst>
          </p:cNvPr>
          <p:cNvGrpSpPr/>
          <p:nvPr/>
        </p:nvGrpSpPr>
        <p:grpSpPr>
          <a:xfrm>
            <a:off x="2555111" y="3141762"/>
            <a:ext cx="2880320" cy="2880320"/>
            <a:chOff x="913011" y="1701602"/>
            <a:chExt cx="2880320" cy="28803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7B70AA-2833-8737-C3FE-88BFC26A9A5C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0EFD33-A01F-B410-2CB9-489F23794212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5D510-00C8-29BD-DDF0-43828FA266DF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2A48C1-23DD-3C43-D674-0184D2F46727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AEC94F-63B4-F853-5D29-8B16E7792ADF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D312CFB-7C69-C9D8-9F89-E3601566B42E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96D81E5-FDD8-B798-FBA9-FE654C5F78BB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F2B7C5-EEB2-B70C-A933-5134B9462D47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3235FF-6C74-8508-31D7-F80252BDB2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1F964D-1DBE-455B-C5D4-48B50C6763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AFF17-3367-EB9B-1AB4-216B20645E2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C0E96-159E-CC2B-384F-4777BF121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9B58B5-4425-0E1B-ACBA-6863FF7EB11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107C936-1AFC-6544-12AB-F807EAFC41B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A06BF2-4152-43B9-69E8-CC925BD70C6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57EDA7-DC43-F636-0204-F7D1760C6488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2555111" y="3552719"/>
            <a:ext cx="2109323" cy="246936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E4178B2-568C-2222-2C44-15D858BD5B9E}"/>
              </a:ext>
            </a:extLst>
          </p:cNvPr>
          <p:cNvSpPr/>
          <p:nvPr/>
        </p:nvSpPr>
        <p:spPr bwMode="auto">
          <a:xfrm>
            <a:off x="4643343" y="342979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259ACA-A409-C6F7-7ABA-AE66ECB746EB}"/>
              </a:ext>
            </a:extLst>
          </p:cNvPr>
          <p:cNvSpPr txBox="1"/>
          <p:nvPr/>
        </p:nvSpPr>
        <p:spPr>
          <a:xfrm>
            <a:off x="4105922" y="6022082"/>
            <a:ext cx="13628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Euclidean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5E3133-4948-F2E5-6B31-45FB51ACD22B}"/>
              </a:ext>
            </a:extLst>
          </p:cNvPr>
          <p:cNvGrpSpPr/>
          <p:nvPr/>
        </p:nvGrpSpPr>
        <p:grpSpPr>
          <a:xfrm>
            <a:off x="7019607" y="3141762"/>
            <a:ext cx="2880320" cy="2880320"/>
            <a:chOff x="913011" y="1701602"/>
            <a:chExt cx="2880320" cy="288032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AE170-A5B8-585C-8D3E-D104885664B3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7A86BB-BE88-968E-CB41-554D39250FE8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54B3B-759C-D58E-2058-8D05F0F5A851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8E4B9EE-2020-C58A-CA1C-78F3D5FE011C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AC4DA-2CBA-320B-B69A-3A8AF6F0A2C1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291CB29-FF20-DD73-6B13-DDAA1FC47709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2DD7174-9426-4C45-4423-CDAC754C285A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4AB7D4-4084-427B-772D-459294515404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9E37D4-0973-2BB6-73AA-3F6B69C8082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CA0C5B-B994-1FBE-1D32-EF764EDDE19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C3A4AF-15C6-D4CA-D03A-D837698E43A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E33F654-952E-CCF9-4819-E5405DE9BEA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51914C3-8570-691C-4939-0E88015B788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820940C-CE13-FA2D-A36D-FEB4993A94E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9287454-9371-1C32-0595-C8A0A91F78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AF5C3A4-0877-1AD9-7927-EFB3033680AB}"/>
              </a:ext>
            </a:extLst>
          </p:cNvPr>
          <p:cNvSpPr/>
          <p:nvPr/>
        </p:nvSpPr>
        <p:spPr bwMode="auto">
          <a:xfrm>
            <a:off x="9467879" y="4143873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F9CEA1-DBDC-E8B7-D2BF-A35A4D7DBD83}"/>
              </a:ext>
            </a:extLst>
          </p:cNvPr>
          <p:cNvSpPr txBox="1"/>
          <p:nvPr/>
        </p:nvSpPr>
        <p:spPr>
          <a:xfrm>
            <a:off x="8459767" y="5994353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Manhattan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3A00DAF-D95B-7453-68F1-E13FE7085614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8459607" y="4215881"/>
            <a:ext cx="1008272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85AC0BC-56FE-AFB5-FBFC-7B9786A231DF}"/>
              </a:ext>
            </a:extLst>
          </p:cNvPr>
          <p:cNvCxnSpPr>
            <a:cxnSpLocks/>
          </p:cNvCxnSpPr>
          <p:nvPr/>
        </p:nvCxnSpPr>
        <p:spPr bwMode="auto">
          <a:xfrm>
            <a:off x="8459607" y="4215881"/>
            <a:ext cx="0" cy="73399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0575869-F933-2C8A-CAE3-EC643C91A237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9687" y="4941962"/>
            <a:ext cx="72016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6C3B256-DF0C-58C9-FA26-D254A0D3EACA}"/>
              </a:ext>
            </a:extLst>
          </p:cNvPr>
          <p:cNvCxnSpPr>
            <a:cxnSpLocks/>
          </p:cNvCxnSpPr>
          <p:nvPr/>
        </p:nvCxnSpPr>
        <p:spPr bwMode="auto">
          <a:xfrm>
            <a:off x="7739687" y="4941962"/>
            <a:ext cx="0" cy="7497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F9428B-E743-BF00-9E1E-ED04BD4975C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19607" y="5675139"/>
            <a:ext cx="72008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8D3696-D743-A47B-08C1-80587C3A88DE}"/>
              </a:ext>
            </a:extLst>
          </p:cNvPr>
          <p:cNvCxnSpPr>
            <a:cxnSpLocks/>
          </p:cNvCxnSpPr>
          <p:nvPr/>
        </p:nvCxnSpPr>
        <p:spPr bwMode="auto">
          <a:xfrm>
            <a:off x="7019607" y="5675139"/>
            <a:ext cx="0" cy="35485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942351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8741F-28C7-42A3-73B1-4AF181AC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4FD2B8-F5F9-055F-0B8A-08AB17E5C68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85819-88CC-1225-AE31-FB8ACF4067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26E70-1AB1-2FC0-D392-93D4FCF22C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4F41E6-41BC-B018-CB20-F1C2BDA6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k_m value: Visualization Manhattan Distance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49C3F5-01BA-F635-583A-707ABBBDD5DF}"/>
              </a:ext>
            </a:extLst>
          </p:cNvPr>
          <p:cNvCxnSpPr>
            <a:cxnSpLocks/>
          </p:cNvCxnSpPr>
          <p:nvPr/>
        </p:nvCxnSpPr>
        <p:spPr bwMode="auto">
          <a:xfrm>
            <a:off x="1105529" y="1108988"/>
            <a:ext cx="0" cy="264724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AB9EAE-9204-00A1-0885-649C5735E87E}"/>
              </a:ext>
            </a:extLst>
          </p:cNvPr>
          <p:cNvCxnSpPr>
            <a:cxnSpLocks/>
          </p:cNvCxnSpPr>
          <p:nvPr/>
        </p:nvCxnSpPr>
        <p:spPr bwMode="auto">
          <a:xfrm flipH="1">
            <a:off x="385449" y="1541036"/>
            <a:ext cx="1276395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31CE3E-0F43-BEA2-85DC-8243411D00B7}"/>
              </a:ext>
            </a:extLst>
          </p:cNvPr>
          <p:cNvSpPr txBox="1"/>
          <p:nvPr/>
        </p:nvSpPr>
        <p:spPr>
          <a:xfrm>
            <a:off x="303737" y="1112459"/>
            <a:ext cx="1439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  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8D81C-A5D6-82D2-A002-86BB0B4CE831}"/>
              </a:ext>
            </a:extLst>
          </p:cNvPr>
          <p:cNvSpPr txBox="1"/>
          <p:nvPr/>
        </p:nvSpPr>
        <p:spPr>
          <a:xfrm>
            <a:off x="515594" y="1558632"/>
            <a:ext cx="5835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u1    k1 = min(g(s), rhs(s)) + </a:t>
            </a:r>
            <a:r>
              <a:rPr lang="en-DE" dirty="0">
                <a:solidFill>
                  <a:srgbClr val="C00000"/>
                </a:solidFill>
              </a:rPr>
              <a:t>h(s_start, s) </a:t>
            </a:r>
            <a:r>
              <a:rPr lang="en-DE" dirty="0">
                <a:solidFill>
                  <a:srgbClr val="F29400"/>
                </a:solidFill>
              </a:rPr>
              <a:t>+ k_m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        k2 = min(g(s), rhs(s))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u2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u3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u4    ^^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8593D-7579-EE30-0317-330116E56CAF}"/>
              </a:ext>
            </a:extLst>
          </p:cNvPr>
          <p:cNvSpPr txBox="1"/>
          <p:nvPr/>
        </p:nvSpPr>
        <p:spPr>
          <a:xfrm>
            <a:off x="6529635" y="1673785"/>
            <a:ext cx="2764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h(old_start, s)	t=0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h(new_start, s)	t=1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6D0D65-7E4D-6D26-469F-B1E7340C43AF}"/>
              </a:ext>
            </a:extLst>
          </p:cNvPr>
          <p:cNvCxnSpPr/>
          <p:nvPr/>
        </p:nvCxnSpPr>
        <p:spPr bwMode="auto">
          <a:xfrm>
            <a:off x="6388223" y="1333287"/>
            <a:ext cx="0" cy="3896707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6BD02F-A5C5-FBD6-7612-C39150EABE1F}"/>
              </a:ext>
            </a:extLst>
          </p:cNvPr>
          <p:cNvSpPr txBox="1"/>
          <p:nvPr/>
        </p:nvSpPr>
        <p:spPr>
          <a:xfrm>
            <a:off x="6552732" y="2554417"/>
            <a:ext cx="4596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would have to recompute entire PQ U once the agent has moved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since k1 depends on heuristic lower bound!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recomputation of all keys in U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resorting of the entire heap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344D78-3937-62EC-0298-FB02FA3BF46C}"/>
              </a:ext>
            </a:extLst>
          </p:cNvPr>
          <p:cNvSpPr txBox="1"/>
          <p:nvPr/>
        </p:nvSpPr>
        <p:spPr>
          <a:xfrm>
            <a:off x="6529635" y="3774532"/>
            <a:ext cx="44919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 = k_m + h(old_start, new_start)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9E2E5-BC74-6EFC-36B0-7767EB768A84}"/>
              </a:ext>
            </a:extLst>
          </p:cNvPr>
          <p:cNvGrpSpPr/>
          <p:nvPr/>
        </p:nvGrpSpPr>
        <p:grpSpPr>
          <a:xfrm>
            <a:off x="2401007" y="3159518"/>
            <a:ext cx="2880320" cy="2880320"/>
            <a:chOff x="913011" y="1701602"/>
            <a:chExt cx="2880320" cy="28803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126F7B-77C8-FD21-32A4-8CD37EB2E056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62EA8B-BA2E-6315-0675-D58DF9FACD59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FB73A4-8E19-B165-1E4B-B2F3FC4FE7C4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B4738E-025B-270D-1E3C-A23807E66D7A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8279B0-8A43-DFE2-10BB-77E572E43AB8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671B4B-6D0A-C2E2-29F8-A49A3644D0DD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ECBB3F-BD0A-25E3-44FD-5C86A14EA197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89EF54-3D4D-A859-FA0A-1BFA33DCB99D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87D381-167D-423B-8C4C-F336EF131EE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707234-48DB-3D5B-E16F-1C6A75E262E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7D1B194-A687-C0E9-F5C4-DB2B419269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BB9709-ABEB-5F8B-D3C8-819A7813B9E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CDB5C49-1BA4-F175-E56E-E8B8BE24A6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5E8D07-DB14-8BA5-1F34-8206271E98A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A740A5F-3D00-DA8A-0CF7-1830CC461BE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2C0F41D4-AA72-322B-BBAD-46A9862571C5}"/>
              </a:ext>
            </a:extLst>
          </p:cNvPr>
          <p:cNvSpPr/>
          <p:nvPr/>
        </p:nvSpPr>
        <p:spPr bwMode="auto">
          <a:xfrm>
            <a:off x="4849279" y="4161629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FD209E-0081-100D-B210-95DEF1725859}"/>
              </a:ext>
            </a:extLst>
          </p:cNvPr>
          <p:cNvSpPr txBox="1"/>
          <p:nvPr/>
        </p:nvSpPr>
        <p:spPr>
          <a:xfrm>
            <a:off x="3841167" y="6012109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Manhattan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345263-5A3C-E95A-DF5F-2D3FF5D2EA3C}"/>
              </a:ext>
            </a:extLst>
          </p:cNvPr>
          <p:cNvCxnSpPr>
            <a:cxnSpLocks/>
          </p:cNvCxnSpPr>
          <p:nvPr/>
        </p:nvCxnSpPr>
        <p:spPr bwMode="auto">
          <a:xfrm flipH="1">
            <a:off x="3841007" y="4233637"/>
            <a:ext cx="648153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0D1AC42-EE2B-7DA4-76EA-049C17AEFDC5}"/>
              </a:ext>
            </a:extLst>
          </p:cNvPr>
          <p:cNvCxnSpPr>
            <a:cxnSpLocks/>
          </p:cNvCxnSpPr>
          <p:nvPr/>
        </p:nvCxnSpPr>
        <p:spPr bwMode="auto">
          <a:xfrm>
            <a:off x="3841007" y="4233637"/>
            <a:ext cx="0" cy="73399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363C6D-7284-A65A-A7D1-02CB7C513F0F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1087" y="4959718"/>
            <a:ext cx="72016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5018E6-35E6-A8DA-8445-260C69434392}"/>
              </a:ext>
            </a:extLst>
          </p:cNvPr>
          <p:cNvCxnSpPr>
            <a:cxnSpLocks/>
          </p:cNvCxnSpPr>
          <p:nvPr/>
        </p:nvCxnSpPr>
        <p:spPr bwMode="auto">
          <a:xfrm>
            <a:off x="3121087" y="4959718"/>
            <a:ext cx="0" cy="7497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B2D018-D841-EA8E-0523-BC83DFEDA09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1007" y="5692895"/>
            <a:ext cx="72008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A3DD43-1CE0-4BF3-5CE4-7CC2218D46FB}"/>
              </a:ext>
            </a:extLst>
          </p:cNvPr>
          <p:cNvCxnSpPr>
            <a:cxnSpLocks/>
          </p:cNvCxnSpPr>
          <p:nvPr/>
        </p:nvCxnSpPr>
        <p:spPr bwMode="auto">
          <a:xfrm>
            <a:off x="2401007" y="5692895"/>
            <a:ext cx="0" cy="35485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D50F04B-7466-65D7-9D1F-736207354B61}"/>
              </a:ext>
            </a:extLst>
          </p:cNvPr>
          <p:cNvSpPr/>
          <p:nvPr/>
        </p:nvSpPr>
        <p:spPr bwMode="auto">
          <a:xfrm>
            <a:off x="5449515" y="5518026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8CD109-681C-B996-5BB0-93825FF384AC}"/>
              </a:ext>
            </a:extLst>
          </p:cNvPr>
          <p:cNvSpPr txBox="1"/>
          <p:nvPr/>
        </p:nvSpPr>
        <p:spPr>
          <a:xfrm>
            <a:off x="5626898" y="534760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old_start</a:t>
            </a:r>
            <a:endParaRPr lang="en-DE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4BE25D6-0A5B-55BE-2044-06D6861117FD}"/>
              </a:ext>
            </a:extLst>
          </p:cNvPr>
          <p:cNvSpPr/>
          <p:nvPr/>
        </p:nvSpPr>
        <p:spPr bwMode="auto">
          <a:xfrm>
            <a:off x="5449515" y="5878066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9569AC-426A-9A81-BB6C-F2B94AC606B5}"/>
              </a:ext>
            </a:extLst>
          </p:cNvPr>
          <p:cNvSpPr txBox="1"/>
          <p:nvPr/>
        </p:nvSpPr>
        <p:spPr>
          <a:xfrm>
            <a:off x="5626898" y="574097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new_start</a:t>
            </a:r>
            <a:endParaRPr lang="en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55B5E6A-7D87-F701-1775-8949A3C3C70F}"/>
              </a:ext>
            </a:extLst>
          </p:cNvPr>
          <p:cNvSpPr/>
          <p:nvPr/>
        </p:nvSpPr>
        <p:spPr bwMode="auto">
          <a:xfrm>
            <a:off x="4489160" y="4149874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C0FEC03E-5B82-FEE5-DE98-8B41B10F01FC}"/>
              </a:ext>
            </a:extLst>
          </p:cNvPr>
          <p:cNvSpPr/>
          <p:nvPr/>
        </p:nvSpPr>
        <p:spPr bwMode="auto">
          <a:xfrm rot="16200000">
            <a:off x="4511968" y="4320537"/>
            <a:ext cx="432127" cy="376590"/>
          </a:xfrm>
          <a:prstGeom prst="leftBrace">
            <a:avLst/>
          </a:prstGeom>
          <a:ln w="539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69BEDC-E0A7-B166-0F7D-EFF784CB0EFA}"/>
              </a:ext>
            </a:extLst>
          </p:cNvPr>
          <p:cNvSpPr txBox="1"/>
          <p:nvPr/>
        </p:nvSpPr>
        <p:spPr>
          <a:xfrm>
            <a:off x="4272390" y="4769074"/>
            <a:ext cx="961102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DE" sz="2800" b="1" dirty="0">
                <a:solidFill>
                  <a:srgbClr val="002060"/>
                </a:solidFill>
              </a:rPr>
              <a:t>k_m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256CE3-61E1-F632-5272-A134DEC73310}"/>
              </a:ext>
            </a:extLst>
          </p:cNvPr>
          <p:cNvSpPr txBox="1"/>
          <p:nvPr/>
        </p:nvSpPr>
        <p:spPr>
          <a:xfrm>
            <a:off x="6907744" y="4693546"/>
            <a:ext cx="466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k_m adds the heurstic shift caused by the robots movement</a:t>
            </a:r>
          </a:p>
        </p:txBody>
      </p:sp>
    </p:spTree>
    <p:extLst>
      <p:ext uri="{BB962C8B-B14F-4D97-AF65-F5344CB8AC3E}">
        <p14:creationId xmlns:p14="http://schemas.microsoft.com/office/powerpoint/2010/main" val="25473750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6406C-7006-97C8-CB04-925A3D45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B236C8-7C11-4D91-30D0-F5CAF8437D78}"/>
              </a:ext>
            </a:extLst>
          </p:cNvPr>
          <p:cNvGrpSpPr/>
          <p:nvPr/>
        </p:nvGrpSpPr>
        <p:grpSpPr>
          <a:xfrm>
            <a:off x="2387093" y="3132185"/>
            <a:ext cx="2880320" cy="2880320"/>
            <a:chOff x="913011" y="1701602"/>
            <a:chExt cx="2880320" cy="2880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C2D668-85D6-A5B1-20C3-3D65905F8FDC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321839-183C-6A45-C143-E9CE037A9162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1A3616-034D-6E62-F26E-93985D33FD59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6FB1026-CCBC-9A33-91CE-D43FFACE32F7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01424-1EC8-0DEC-795D-5441E757E24B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46524D-F4D6-018A-A093-2FA4D79BB318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F57DAD-68D7-D8A1-4915-FFB4ECD8DF48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E6572E-00C4-9B8E-4462-929CE3DCBBBC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01BD85-BE13-67B8-05DF-FFE5CCA2709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78206F8-22A1-3212-CEFC-0940CCDA651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079E22C-61FA-ABC6-F273-F63F0B398A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5188C2A-1D1E-7324-3450-AF72B1BADFD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1C9DCD-6BB5-3C3E-4679-6040BF3513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467B15-FB51-BFBB-CC08-5F32EFA1E05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F1CA436-39B3-A23F-9674-08AA0923F8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7F9156-5006-99AA-7CC8-6D276E1ABB1E}"/>
              </a:ext>
            </a:extLst>
          </p:cNvPr>
          <p:cNvSpPr txBox="1"/>
          <p:nvPr/>
        </p:nvSpPr>
        <p:spPr>
          <a:xfrm>
            <a:off x="4105922" y="6022082"/>
            <a:ext cx="13628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Euclidean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839AF-3428-F804-8A4B-B8C471AF97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C9168-5958-886B-8D10-F4941EB56B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561F9-6CC5-190F-1E58-3745462B9C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81DCBB-3A9E-EF2D-844B-9E825E4B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k_m value: Visualization Euclidean Distance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319B0F-673A-33B5-A4D9-DA7A09504A2F}"/>
              </a:ext>
            </a:extLst>
          </p:cNvPr>
          <p:cNvCxnSpPr/>
          <p:nvPr/>
        </p:nvCxnSpPr>
        <p:spPr bwMode="auto">
          <a:xfrm>
            <a:off x="1105529" y="1108988"/>
            <a:ext cx="0" cy="266429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08EA95-4F02-70DB-9651-3ACEC6204106}"/>
              </a:ext>
            </a:extLst>
          </p:cNvPr>
          <p:cNvCxnSpPr>
            <a:cxnSpLocks/>
          </p:cNvCxnSpPr>
          <p:nvPr/>
        </p:nvCxnSpPr>
        <p:spPr bwMode="auto">
          <a:xfrm flipH="1">
            <a:off x="385449" y="1541036"/>
            <a:ext cx="1276395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9E6307-3970-73C4-5297-13D91A12F54A}"/>
              </a:ext>
            </a:extLst>
          </p:cNvPr>
          <p:cNvSpPr txBox="1"/>
          <p:nvPr/>
        </p:nvSpPr>
        <p:spPr>
          <a:xfrm>
            <a:off x="303737" y="1094323"/>
            <a:ext cx="1439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  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24F73-AB6C-9B6C-1339-094A1E1BBD56}"/>
              </a:ext>
            </a:extLst>
          </p:cNvPr>
          <p:cNvSpPr txBox="1"/>
          <p:nvPr/>
        </p:nvSpPr>
        <p:spPr>
          <a:xfrm>
            <a:off x="547484" y="1603468"/>
            <a:ext cx="5835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u1    k1 = min(g(s), rhs(s)) + </a:t>
            </a:r>
            <a:r>
              <a:rPr lang="en-DE" dirty="0">
                <a:solidFill>
                  <a:srgbClr val="C00000"/>
                </a:solidFill>
              </a:rPr>
              <a:t>h(s_start, s) </a:t>
            </a:r>
            <a:r>
              <a:rPr lang="en-DE" dirty="0">
                <a:solidFill>
                  <a:srgbClr val="F29400"/>
                </a:solidFill>
              </a:rPr>
              <a:t>+ k_m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        k2 = min(g(s), rhs(s))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u2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u3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u4    ^^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A106F-B853-2457-601B-D4CF81C9C9D0}"/>
              </a:ext>
            </a:extLst>
          </p:cNvPr>
          <p:cNvSpPr txBox="1"/>
          <p:nvPr/>
        </p:nvSpPr>
        <p:spPr>
          <a:xfrm>
            <a:off x="6529635" y="1673785"/>
            <a:ext cx="2764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h(old_start, s)	t=0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h(new_start, s)	t=1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E3D196-E1BE-E6C8-94AC-E1D08353CB1B}"/>
              </a:ext>
            </a:extLst>
          </p:cNvPr>
          <p:cNvCxnSpPr/>
          <p:nvPr/>
        </p:nvCxnSpPr>
        <p:spPr bwMode="auto">
          <a:xfrm>
            <a:off x="6388223" y="1333287"/>
            <a:ext cx="0" cy="3896707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A8551A-6592-80CD-AEB7-15DF517C424A}"/>
              </a:ext>
            </a:extLst>
          </p:cNvPr>
          <p:cNvSpPr txBox="1"/>
          <p:nvPr/>
        </p:nvSpPr>
        <p:spPr>
          <a:xfrm>
            <a:off x="6552732" y="2554417"/>
            <a:ext cx="4596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would have to recompute entire PQ U once the agent has moved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since k1 depends on heuristic lower bound!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recomputation of all keys in U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resorting of the entire heap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25448-C990-223B-3152-71067C8254C2}"/>
              </a:ext>
            </a:extLst>
          </p:cNvPr>
          <p:cNvSpPr txBox="1"/>
          <p:nvPr/>
        </p:nvSpPr>
        <p:spPr>
          <a:xfrm>
            <a:off x="6529635" y="3774532"/>
            <a:ext cx="44919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 = k_m + h(old_start, new_start)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BB53269-F729-783E-2044-3C9E7A158980}"/>
              </a:ext>
            </a:extLst>
          </p:cNvPr>
          <p:cNvSpPr/>
          <p:nvPr/>
        </p:nvSpPr>
        <p:spPr bwMode="auto">
          <a:xfrm>
            <a:off x="4849279" y="4161629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EDE08D-79E1-BCDC-D84C-5D94732B3022}"/>
              </a:ext>
            </a:extLst>
          </p:cNvPr>
          <p:cNvSpPr/>
          <p:nvPr/>
        </p:nvSpPr>
        <p:spPr bwMode="auto">
          <a:xfrm>
            <a:off x="5449515" y="5518026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C6083F-5B3C-F075-2707-0F7E802AF966}"/>
              </a:ext>
            </a:extLst>
          </p:cNvPr>
          <p:cNvSpPr txBox="1"/>
          <p:nvPr/>
        </p:nvSpPr>
        <p:spPr>
          <a:xfrm>
            <a:off x="5626898" y="534760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old_start</a:t>
            </a:r>
            <a:endParaRPr lang="en-DE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C23A7E5-0807-1B0B-53DE-8624BAA3FCF0}"/>
              </a:ext>
            </a:extLst>
          </p:cNvPr>
          <p:cNvSpPr/>
          <p:nvPr/>
        </p:nvSpPr>
        <p:spPr bwMode="auto">
          <a:xfrm>
            <a:off x="5449515" y="5878066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91259B-33ED-8B4C-4B2B-4BFDF0E4EEF7}"/>
              </a:ext>
            </a:extLst>
          </p:cNvPr>
          <p:cNvSpPr txBox="1"/>
          <p:nvPr/>
        </p:nvSpPr>
        <p:spPr>
          <a:xfrm>
            <a:off x="5626898" y="574097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new_start</a:t>
            </a:r>
            <a:endParaRPr lang="en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627F584-F227-E026-2836-54B7D624EF39}"/>
              </a:ext>
            </a:extLst>
          </p:cNvPr>
          <p:cNvSpPr/>
          <p:nvPr/>
        </p:nvSpPr>
        <p:spPr bwMode="auto">
          <a:xfrm>
            <a:off x="4489160" y="4149874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3E653014-4714-1578-E488-C75C7916CA5D}"/>
              </a:ext>
            </a:extLst>
          </p:cNvPr>
          <p:cNvSpPr/>
          <p:nvPr/>
        </p:nvSpPr>
        <p:spPr bwMode="auto">
          <a:xfrm rot="16200000">
            <a:off x="4511968" y="4320537"/>
            <a:ext cx="432127" cy="376590"/>
          </a:xfrm>
          <a:prstGeom prst="leftBrace">
            <a:avLst/>
          </a:prstGeom>
          <a:ln w="539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914BDD-0405-F095-A358-20E1D33AEFB2}"/>
              </a:ext>
            </a:extLst>
          </p:cNvPr>
          <p:cNvSpPr txBox="1"/>
          <p:nvPr/>
        </p:nvSpPr>
        <p:spPr>
          <a:xfrm>
            <a:off x="4272390" y="4769074"/>
            <a:ext cx="961102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DE" sz="2800" b="1" dirty="0">
                <a:solidFill>
                  <a:srgbClr val="002060"/>
                </a:solidFill>
              </a:rPr>
              <a:t>k_m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CC0262-73CB-C911-EA25-445011B87B91}"/>
              </a:ext>
            </a:extLst>
          </p:cNvPr>
          <p:cNvCxnSpPr>
            <a:cxnSpLocks/>
            <a:stCxn id="55" idx="2"/>
          </p:cNvCxnSpPr>
          <p:nvPr/>
        </p:nvCxnSpPr>
        <p:spPr bwMode="auto">
          <a:xfrm flipH="1">
            <a:off x="2353172" y="4221882"/>
            <a:ext cx="2135988" cy="179062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856A93F-D0B4-8809-6654-0F182EBE0898}"/>
              </a:ext>
            </a:extLst>
          </p:cNvPr>
          <p:cNvSpPr txBox="1"/>
          <p:nvPr/>
        </p:nvSpPr>
        <p:spPr>
          <a:xfrm>
            <a:off x="6907744" y="4693546"/>
            <a:ext cx="466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k_m adds the heurstic shift caused by the robots movement</a:t>
            </a:r>
          </a:p>
        </p:txBody>
      </p:sp>
    </p:spTree>
    <p:extLst>
      <p:ext uri="{BB962C8B-B14F-4D97-AF65-F5344CB8AC3E}">
        <p14:creationId xmlns:p14="http://schemas.microsoft.com/office/powerpoint/2010/main" val="3424696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68C88-0D10-FFAC-12ED-898C33B9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E0A19-5D0C-F6FF-4533-C9B277B55C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6611A-129E-B883-0D9D-381B004180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6A8B-6344-9DFF-C2E7-1491E9292B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6FC77E-21F8-8B9F-186A-4720AF2C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C14E43-BFAD-2338-48A4-48A0B330C137}"/>
              </a:ext>
            </a:extLst>
          </p:cNvPr>
          <p:cNvGrpSpPr/>
          <p:nvPr/>
        </p:nvGrpSpPr>
        <p:grpSpPr>
          <a:xfrm>
            <a:off x="913011" y="1701602"/>
            <a:ext cx="2880320" cy="2880320"/>
            <a:chOff x="913011" y="1701602"/>
            <a:chExt cx="2880320" cy="2880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BAECE8-60D2-DC54-4675-FDB5D1ED2D7C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E17F2C-BC50-061A-E5D7-ABC18CC1B233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FDBC8A-5F2A-DCCA-8BBE-039092200A51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4E1F3C-2C3F-4D40-69F9-D8608D26619F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0BD01B-2533-1664-07AC-C6AA2CD38571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3924A5-F9C9-5EE5-0686-2D462A03E0A3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32EDD2-5B84-7865-B5E1-980E9C68C549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D8F62-F0DF-67CA-ADA2-FCBAC3D4B1CA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028C83-1EC0-A297-AE2F-81606592102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A479FF-4B37-DCEC-8D8B-0D359835EA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D5DA23-7067-69AA-CD30-BEE4824D0B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FD9F8A-1AF7-2B47-6590-5F451B20BEC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A8D4BB-191B-8BC4-A372-BE9085F3609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E15D597-6D22-9B35-D262-C1D9080DE8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1C0E69-03E5-80FF-BDBB-FB368B165A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38EA5E4D-4F1E-FD6A-6295-F7589DDFA5C5}"/>
              </a:ext>
            </a:extLst>
          </p:cNvPr>
          <p:cNvSpPr/>
          <p:nvPr/>
        </p:nvSpPr>
        <p:spPr bwMode="auto">
          <a:xfrm>
            <a:off x="4873451" y="198963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AD6EF-7928-2F67-AB77-18E59328FF39}"/>
              </a:ext>
            </a:extLst>
          </p:cNvPr>
          <p:cNvSpPr/>
          <p:nvPr/>
        </p:nvSpPr>
        <p:spPr bwMode="auto">
          <a:xfrm>
            <a:off x="4873451" y="2349674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8784C5-7A4E-ABD9-287F-5CB0C8DDE237}"/>
              </a:ext>
            </a:extLst>
          </p:cNvPr>
          <p:cNvSpPr txBox="1"/>
          <p:nvPr/>
        </p:nvSpPr>
        <p:spPr>
          <a:xfrm>
            <a:off x="5017467" y="1917626"/>
            <a:ext cx="4976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	: 	cost of s -&gt; u1 -&gt; u2 -&gt; … -&gt;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3F74C-7269-D01F-084B-750AAAEAC85E}"/>
              </a:ext>
            </a:extLst>
          </p:cNvPr>
          <p:cNvSpPr txBox="1"/>
          <p:nvPr/>
        </p:nvSpPr>
        <p:spPr>
          <a:xfrm>
            <a:off x="5017467" y="2267793"/>
            <a:ext cx="3400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	:	c(s, u) + g(u)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1EB12B9-AD67-E7B9-5C23-D342A3805168}"/>
              </a:ext>
            </a:extLst>
          </p:cNvPr>
          <p:cNvGraphicFramePr>
            <a:graphicFrameLocks noGrp="1"/>
          </p:cNvGraphicFramePr>
          <p:nvPr/>
        </p:nvGraphicFramePr>
        <p:xfrm>
          <a:off x="5305499" y="3967824"/>
          <a:ext cx="19768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941">
                  <a:extLst>
                    <a:ext uri="{9D8B030D-6E8A-4147-A177-3AD203B41FA5}">
                      <a16:colId xmlns:a16="http://schemas.microsoft.com/office/drawing/2014/main" val="2612033285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91491032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397242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1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7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93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373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E04CC6E-7F01-3752-95E8-E08C895C325B}"/>
              </a:ext>
            </a:extLst>
          </p:cNvPr>
          <p:cNvSpPr txBox="1"/>
          <p:nvPr/>
        </p:nvSpPr>
        <p:spPr>
          <a:xfrm>
            <a:off x="5309462" y="3537117"/>
            <a:ext cx="378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22C4F1-E8D5-B635-E215-551938908786}"/>
              </a:ext>
            </a:extLst>
          </p:cNvPr>
          <p:cNvSpPr/>
          <p:nvPr/>
        </p:nvSpPr>
        <p:spPr bwMode="auto">
          <a:xfrm>
            <a:off x="6457627" y="4437906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4067A9-AB42-5A41-3D12-F169FEAB9463}"/>
              </a:ext>
            </a:extLst>
          </p:cNvPr>
          <p:cNvSpPr/>
          <p:nvPr/>
        </p:nvSpPr>
        <p:spPr bwMode="auto">
          <a:xfrm>
            <a:off x="6457627" y="4797946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BBDD613-5A8C-5D22-DC10-DAF742210623}"/>
              </a:ext>
            </a:extLst>
          </p:cNvPr>
          <p:cNvSpPr/>
          <p:nvPr/>
        </p:nvSpPr>
        <p:spPr bwMode="auto">
          <a:xfrm>
            <a:off x="1921123" y="342979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9E63837-518D-F3E3-18FF-C2A4CBF4CA27}"/>
              </a:ext>
            </a:extLst>
          </p:cNvPr>
          <p:cNvSpPr/>
          <p:nvPr/>
        </p:nvSpPr>
        <p:spPr bwMode="auto">
          <a:xfrm>
            <a:off x="1561083" y="378983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A225AB-B7F1-FBAD-0D76-883D6EAC5A87}"/>
              </a:ext>
            </a:extLst>
          </p:cNvPr>
          <p:cNvSpPr/>
          <p:nvPr/>
        </p:nvSpPr>
        <p:spPr bwMode="auto">
          <a:xfrm>
            <a:off x="1201043" y="41498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9F178E6-3B5C-41B8-28ED-9B22DFEC14C1}"/>
              </a:ext>
            </a:extLst>
          </p:cNvPr>
          <p:cNvSpPr/>
          <p:nvPr/>
        </p:nvSpPr>
        <p:spPr bwMode="auto">
          <a:xfrm>
            <a:off x="2281163" y="306975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0338ECC-9B61-BD01-2460-BF712A11310F}"/>
              </a:ext>
            </a:extLst>
          </p:cNvPr>
          <p:cNvSpPr/>
          <p:nvPr/>
        </p:nvSpPr>
        <p:spPr bwMode="auto">
          <a:xfrm>
            <a:off x="2641203" y="270971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40F07FA-57CF-A581-F169-77B43E30B670}"/>
              </a:ext>
            </a:extLst>
          </p:cNvPr>
          <p:cNvSpPr/>
          <p:nvPr/>
        </p:nvSpPr>
        <p:spPr bwMode="auto">
          <a:xfrm>
            <a:off x="3001243" y="23496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D83D046-8A6B-B9B4-EC93-66CA506EABFE}"/>
              </a:ext>
            </a:extLst>
          </p:cNvPr>
          <p:cNvCxnSpPr>
            <a:cxnSpLocks/>
          </p:cNvCxnSpPr>
          <p:nvPr/>
        </p:nvCxnSpPr>
        <p:spPr bwMode="auto">
          <a:xfrm flipH="1">
            <a:off x="913011" y="1701602"/>
            <a:ext cx="2880000" cy="288032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D3EAE95-32D7-E728-9237-473273335932}"/>
              </a:ext>
            </a:extLst>
          </p:cNvPr>
          <p:cNvSpPr/>
          <p:nvPr/>
        </p:nvSpPr>
        <p:spPr bwMode="auto">
          <a:xfrm>
            <a:off x="3721323" y="162959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317369-C23F-5498-88AC-3AD196DD67AE}"/>
              </a:ext>
            </a:extLst>
          </p:cNvPr>
          <p:cNvSpPr/>
          <p:nvPr/>
        </p:nvSpPr>
        <p:spPr bwMode="auto">
          <a:xfrm>
            <a:off x="3361283" y="198963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99640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8C5B6-7057-B4B7-BD7E-F207347FB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ADA40-D47B-D0E6-0BA9-59BAD88BBD8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5DFC4-515C-40F0-C803-626D03EB2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19DFF-082D-35ED-FFDB-DEAE61F65E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3A938-3011-954A-10C5-95967660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863E45-99B0-56F3-C3DA-8D6512C0E653}"/>
              </a:ext>
            </a:extLst>
          </p:cNvPr>
          <p:cNvSpPr/>
          <p:nvPr/>
        </p:nvSpPr>
        <p:spPr bwMode="auto">
          <a:xfrm>
            <a:off x="3055895" y="1876219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B69ECF-E6FE-A776-79C5-2A5FFE2923FE}"/>
              </a:ext>
            </a:extLst>
          </p:cNvPr>
          <p:cNvSpPr/>
          <p:nvPr/>
        </p:nvSpPr>
        <p:spPr bwMode="auto">
          <a:xfrm>
            <a:off x="5170595" y="2777119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8191DF-5BC8-4B2C-C8C1-FF1F7A6854CE}"/>
              </a:ext>
            </a:extLst>
          </p:cNvPr>
          <p:cNvSpPr/>
          <p:nvPr/>
        </p:nvSpPr>
        <p:spPr bwMode="auto">
          <a:xfrm>
            <a:off x="5170595" y="3137159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BA779F-F2C5-9D52-2B28-7877C056D3EC}"/>
              </a:ext>
            </a:extLst>
          </p:cNvPr>
          <p:cNvSpPr txBox="1"/>
          <p:nvPr/>
        </p:nvSpPr>
        <p:spPr>
          <a:xfrm>
            <a:off x="3199911" y="1804211"/>
            <a:ext cx="4976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	: 	cost of s -&gt; u1 -&gt; u2 -&gt; … -&gt;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49A9B0-0CF7-68D6-E62B-07D0D9CE9B09}"/>
              </a:ext>
            </a:extLst>
          </p:cNvPr>
          <p:cNvSpPr txBox="1"/>
          <p:nvPr/>
        </p:nvSpPr>
        <p:spPr>
          <a:xfrm>
            <a:off x="5314611" y="2695238"/>
            <a:ext cx="2959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	:	cost of 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A4788F-5129-0BF9-F858-FB319F9FDECD}"/>
              </a:ext>
            </a:extLst>
          </p:cNvPr>
          <p:cNvGraphicFramePr>
            <a:graphicFrameLocks noGrp="1"/>
          </p:cNvGraphicFramePr>
          <p:nvPr/>
        </p:nvGraphicFramePr>
        <p:xfrm>
          <a:off x="9075267" y="2937845"/>
          <a:ext cx="19768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941">
                  <a:extLst>
                    <a:ext uri="{9D8B030D-6E8A-4147-A177-3AD203B41FA5}">
                      <a16:colId xmlns:a16="http://schemas.microsoft.com/office/drawing/2014/main" val="2612033285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91491032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397242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1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7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93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373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9DC49B78-9EAE-831D-FDC4-08425638140A}"/>
              </a:ext>
            </a:extLst>
          </p:cNvPr>
          <p:cNvSpPr txBox="1"/>
          <p:nvPr/>
        </p:nvSpPr>
        <p:spPr>
          <a:xfrm>
            <a:off x="9079230" y="2507138"/>
            <a:ext cx="378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8712A62-8653-6017-9989-A60A014BF452}"/>
              </a:ext>
            </a:extLst>
          </p:cNvPr>
          <p:cNvSpPr/>
          <p:nvPr/>
        </p:nvSpPr>
        <p:spPr bwMode="auto">
          <a:xfrm>
            <a:off x="10227395" y="3407927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582CFA-0C06-661A-B9AB-E0E6EC4A6377}"/>
              </a:ext>
            </a:extLst>
          </p:cNvPr>
          <p:cNvSpPr/>
          <p:nvPr/>
        </p:nvSpPr>
        <p:spPr bwMode="auto">
          <a:xfrm>
            <a:off x="10227395" y="3767967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D63E7B-C6A3-3769-6258-E3F099149455}"/>
              </a:ext>
            </a:extLst>
          </p:cNvPr>
          <p:cNvGrpSpPr/>
          <p:nvPr/>
        </p:nvGrpSpPr>
        <p:grpSpPr>
          <a:xfrm>
            <a:off x="552971" y="1485578"/>
            <a:ext cx="1728192" cy="1728192"/>
            <a:chOff x="913011" y="1629594"/>
            <a:chExt cx="2952328" cy="295232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DE2752-C591-D2D2-30FA-626950E8ECBF}"/>
                </a:ext>
              </a:extLst>
            </p:cNvPr>
            <p:cNvGrpSpPr/>
            <p:nvPr/>
          </p:nvGrpSpPr>
          <p:grpSpPr>
            <a:xfrm>
              <a:off x="913011" y="1701602"/>
              <a:ext cx="2880320" cy="2880320"/>
              <a:chOff x="913011" y="1701602"/>
              <a:chExt cx="2880320" cy="28803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1202F6-FCD0-D676-4E1E-06E6A3B384E0}"/>
                  </a:ext>
                </a:extLst>
              </p:cNvPr>
              <p:cNvSpPr/>
              <p:nvPr/>
            </p:nvSpPr>
            <p:spPr bwMode="auto">
              <a:xfrm>
                <a:off x="913011" y="1701602"/>
                <a:ext cx="2880320" cy="288032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3425E11-AAB2-EDE5-8441-B1D7130E1949}"/>
                  </a:ext>
                </a:extLst>
              </p:cNvPr>
              <p:cNvCxnSpPr/>
              <p:nvPr/>
            </p:nvCxnSpPr>
            <p:spPr bwMode="auto">
              <a:xfrm>
                <a:off x="12730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3A87A95-DD08-91F6-FBF9-C0AA2D7F51E8}"/>
                  </a:ext>
                </a:extLst>
              </p:cNvPr>
              <p:cNvCxnSpPr/>
              <p:nvPr/>
            </p:nvCxnSpPr>
            <p:spPr bwMode="auto">
              <a:xfrm>
                <a:off x="16330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8AB3DA2-F214-8546-FD6C-BC0FFCFA43C3}"/>
                  </a:ext>
                </a:extLst>
              </p:cNvPr>
              <p:cNvCxnSpPr/>
              <p:nvPr/>
            </p:nvCxnSpPr>
            <p:spPr bwMode="auto">
              <a:xfrm>
                <a:off x="199313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13608FA-E791-2A5E-4095-3DD23035B3FC}"/>
                  </a:ext>
                </a:extLst>
              </p:cNvPr>
              <p:cNvCxnSpPr/>
              <p:nvPr/>
            </p:nvCxnSpPr>
            <p:spPr bwMode="auto">
              <a:xfrm>
                <a:off x="235317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60D5E3-C384-90D5-87F8-1EC3FDB234F7}"/>
                  </a:ext>
                </a:extLst>
              </p:cNvPr>
              <p:cNvCxnSpPr/>
              <p:nvPr/>
            </p:nvCxnSpPr>
            <p:spPr bwMode="auto">
              <a:xfrm>
                <a:off x="271321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54A3EE2-4D04-4570-8D07-2F7E0E4C1119}"/>
                  </a:ext>
                </a:extLst>
              </p:cNvPr>
              <p:cNvCxnSpPr/>
              <p:nvPr/>
            </p:nvCxnSpPr>
            <p:spPr bwMode="auto">
              <a:xfrm>
                <a:off x="30732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A1F2980-12AA-57B8-7B43-4342AB545DF9}"/>
                  </a:ext>
                </a:extLst>
              </p:cNvPr>
              <p:cNvCxnSpPr/>
              <p:nvPr/>
            </p:nvCxnSpPr>
            <p:spPr bwMode="auto">
              <a:xfrm>
                <a:off x="34332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17CB767-0251-5387-3E2F-FF7295F706E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0616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6AF1BC-E4E5-A1AC-3689-DBCF7793DC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4216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C48373-D63F-C012-9AD7-92D2981FFC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78172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6012B0D-E120-F784-107D-33FD7BF5D6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14176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433F434-14E0-447B-03C4-97B0EFCC64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50180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C326A4D-7F39-EAFE-FCE8-84DE1A040F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8618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C7DB534-F26E-BA87-D5E5-26190313F07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42218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D52F94D-185F-8187-015D-E9675050E932}"/>
                </a:ext>
              </a:extLst>
            </p:cNvPr>
            <p:cNvSpPr/>
            <p:nvPr/>
          </p:nvSpPr>
          <p:spPr bwMode="auto">
            <a:xfrm>
              <a:off x="3721323" y="1629594"/>
              <a:ext cx="144016" cy="144016"/>
            </a:xfrm>
            <a:prstGeom prst="ellipse">
              <a:avLst/>
            </a:prstGeom>
            <a:solidFill>
              <a:srgbClr val="E53138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2937F8-7566-B44E-60CC-15C5EB354123}"/>
                </a:ext>
              </a:extLst>
            </p:cNvPr>
            <p:cNvSpPr/>
            <p:nvPr/>
          </p:nvSpPr>
          <p:spPr bwMode="auto">
            <a:xfrm>
              <a:off x="3001243" y="234967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F73423-5948-9AC4-8CC4-B34E298FCA83}"/>
                </a:ext>
              </a:extLst>
            </p:cNvPr>
            <p:cNvSpPr/>
            <p:nvPr/>
          </p:nvSpPr>
          <p:spPr bwMode="auto">
            <a:xfrm>
              <a:off x="3361283" y="198963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A5F9069-81FF-1BCF-39C3-1CF6CB13F9AC}"/>
                </a:ext>
              </a:extLst>
            </p:cNvPr>
            <p:cNvSpPr/>
            <p:nvPr/>
          </p:nvSpPr>
          <p:spPr bwMode="auto">
            <a:xfrm>
              <a:off x="2641203" y="270971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AF6518-1A74-52AE-5884-14D1B6AF2895}"/>
                </a:ext>
              </a:extLst>
            </p:cNvPr>
            <p:cNvSpPr/>
            <p:nvPr/>
          </p:nvSpPr>
          <p:spPr bwMode="auto">
            <a:xfrm>
              <a:off x="2281163" y="306975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E67DD6-1976-C94D-14F2-7DCF6E171C86}"/>
                </a:ext>
              </a:extLst>
            </p:cNvPr>
            <p:cNvSpPr/>
            <p:nvPr/>
          </p:nvSpPr>
          <p:spPr bwMode="auto">
            <a:xfrm>
              <a:off x="1921123" y="342979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CB161DA-BB1A-0AF6-E626-DBA88880DEF0}"/>
                </a:ext>
              </a:extLst>
            </p:cNvPr>
            <p:cNvSpPr/>
            <p:nvPr/>
          </p:nvSpPr>
          <p:spPr bwMode="auto">
            <a:xfrm>
              <a:off x="1561083" y="378983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9EC0EB-CFB4-5559-2444-3F60CCF680D3}"/>
                </a:ext>
              </a:extLst>
            </p:cNvPr>
            <p:cNvSpPr/>
            <p:nvPr/>
          </p:nvSpPr>
          <p:spPr bwMode="auto">
            <a:xfrm>
              <a:off x="1201043" y="414987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06F9FE-2D6A-C8C0-9D8D-5513D6789F5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1773610"/>
              <a:ext cx="2808312" cy="2808312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941265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466D4-5C1D-79B1-FF00-E5E14F8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6EA4E-005D-B693-A70B-F79EAA63F8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5F866-5854-C0D7-1DD1-5F5BD5E9DF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0515-0CFA-F456-C408-EEDE26AE15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5842FE-93A7-311A-3ECE-081A9A2F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Consistency: Visualization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A6F33-4DE6-9FBB-E674-56ED5C950E8D}"/>
              </a:ext>
            </a:extLst>
          </p:cNvPr>
          <p:cNvGrpSpPr/>
          <p:nvPr/>
        </p:nvGrpSpPr>
        <p:grpSpPr>
          <a:xfrm>
            <a:off x="913011" y="1701602"/>
            <a:ext cx="2880320" cy="2880320"/>
            <a:chOff x="913011" y="1701602"/>
            <a:chExt cx="2880320" cy="2880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A90B1D-E412-A1D2-69C3-14B2427E039E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06AFF6-F413-35D8-0DA2-791E9312D8B4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DBBB78-3314-DD87-4260-5D7A346910A9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A68FCD-E63B-60CD-7503-904C1E26558F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31131B-F68D-42C2-626B-589E23697875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518D6-F08A-9444-3C35-C75046A4317A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ECE549-C17D-94E1-7EE0-65B0101DC663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1D2DFD-4987-8FAF-CA05-8402E4F15723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FCDAB8-FE45-AEE2-F52F-F382963F14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38C394-22EA-84BF-6FEE-BAF3A7FAADC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0F27A5-E83C-881F-1F2C-E98357399B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500F20-5D79-9370-BE4C-37540A344A6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2CDDB0-9246-95E4-AC0D-1D926C146A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707DB7-FADD-6B66-FAE9-F85C8D6E3A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1057B8-AFF6-BC48-66F0-9ADF23C83D1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3F726751-F114-9253-C318-E5F9DB51D5D7}"/>
              </a:ext>
            </a:extLst>
          </p:cNvPr>
          <p:cNvSpPr/>
          <p:nvPr/>
        </p:nvSpPr>
        <p:spPr bwMode="auto">
          <a:xfrm>
            <a:off x="3361283" y="198963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2E39C6-03C8-06AB-CA21-A95C7F62003A}"/>
              </a:ext>
            </a:extLst>
          </p:cNvPr>
          <p:cNvSpPr/>
          <p:nvPr/>
        </p:nvSpPr>
        <p:spPr bwMode="auto">
          <a:xfrm>
            <a:off x="4873451" y="198963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BA7891-B8DD-9DD0-13F5-3B207A8C043E}"/>
              </a:ext>
            </a:extLst>
          </p:cNvPr>
          <p:cNvSpPr/>
          <p:nvPr/>
        </p:nvSpPr>
        <p:spPr bwMode="auto">
          <a:xfrm>
            <a:off x="4873451" y="2349674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5630B9-75B8-A285-0C75-D5964885F42F}"/>
              </a:ext>
            </a:extLst>
          </p:cNvPr>
          <p:cNvSpPr/>
          <p:nvPr/>
        </p:nvSpPr>
        <p:spPr bwMode="auto">
          <a:xfrm>
            <a:off x="3721323" y="1629594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0865F6-DBFD-F8D5-3D6E-E23A5992495D}"/>
              </a:ext>
            </a:extLst>
          </p:cNvPr>
          <p:cNvSpPr txBox="1"/>
          <p:nvPr/>
        </p:nvSpPr>
        <p:spPr>
          <a:xfrm>
            <a:off x="5017467" y="1917626"/>
            <a:ext cx="4976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 	: 	cost of s -&gt; u1 -&gt; u2 -&gt; … -&gt;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3A367F-D6E8-8BBC-9A8F-D793453472BB}"/>
              </a:ext>
            </a:extLst>
          </p:cNvPr>
          <p:cNvSpPr txBox="1"/>
          <p:nvPr/>
        </p:nvSpPr>
        <p:spPr>
          <a:xfrm>
            <a:off x="5017467" y="2267793"/>
            <a:ext cx="3400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	:	c(s, u) + g(u)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01064FD-A035-D140-615F-0018A8CB6263}"/>
              </a:ext>
            </a:extLst>
          </p:cNvPr>
          <p:cNvGraphicFramePr>
            <a:graphicFrameLocks noGrp="1"/>
          </p:cNvGraphicFramePr>
          <p:nvPr/>
        </p:nvGraphicFramePr>
        <p:xfrm>
          <a:off x="9674399" y="4293890"/>
          <a:ext cx="19768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941">
                  <a:extLst>
                    <a:ext uri="{9D8B030D-6E8A-4147-A177-3AD203B41FA5}">
                      <a16:colId xmlns:a16="http://schemas.microsoft.com/office/drawing/2014/main" val="2612033285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91491032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397242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1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7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93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373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C21ABE7-A191-67CA-E5E8-33BFF5F36134}"/>
              </a:ext>
            </a:extLst>
          </p:cNvPr>
          <p:cNvSpPr txBox="1"/>
          <p:nvPr/>
        </p:nvSpPr>
        <p:spPr>
          <a:xfrm>
            <a:off x="9678362" y="3863183"/>
            <a:ext cx="378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8AB75A-4498-DDCF-91F9-C2F3598B2139}"/>
              </a:ext>
            </a:extLst>
          </p:cNvPr>
          <p:cNvSpPr/>
          <p:nvPr/>
        </p:nvSpPr>
        <p:spPr bwMode="auto">
          <a:xfrm>
            <a:off x="10826527" y="4763972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3DFFE1-C44F-EC8F-0DA2-AFB1BAC35D83}"/>
              </a:ext>
            </a:extLst>
          </p:cNvPr>
          <p:cNvSpPr/>
          <p:nvPr/>
        </p:nvSpPr>
        <p:spPr bwMode="auto">
          <a:xfrm>
            <a:off x="10826527" y="5124012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E2EE5FE-5A43-5F62-E9D2-D7C053EA456D}"/>
              </a:ext>
            </a:extLst>
          </p:cNvPr>
          <p:cNvSpPr/>
          <p:nvPr/>
        </p:nvSpPr>
        <p:spPr bwMode="auto">
          <a:xfrm>
            <a:off x="1921123" y="342979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7F00BCA-838F-23B4-A4D2-CDB6394898E7}"/>
              </a:ext>
            </a:extLst>
          </p:cNvPr>
          <p:cNvSpPr/>
          <p:nvPr/>
        </p:nvSpPr>
        <p:spPr bwMode="auto">
          <a:xfrm>
            <a:off x="1561083" y="378983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163FD27-C494-B67C-A1ED-FCE73CD45AF1}"/>
              </a:ext>
            </a:extLst>
          </p:cNvPr>
          <p:cNvSpPr/>
          <p:nvPr/>
        </p:nvSpPr>
        <p:spPr bwMode="auto">
          <a:xfrm>
            <a:off x="1201043" y="41498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8D7FE0B-D16A-830A-8E7F-BD0FED106231}"/>
              </a:ext>
            </a:extLst>
          </p:cNvPr>
          <p:cNvSpPr/>
          <p:nvPr/>
        </p:nvSpPr>
        <p:spPr bwMode="auto">
          <a:xfrm>
            <a:off x="2281163" y="306975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FDD576D-FD50-FE09-99E1-5C781F738E1A}"/>
              </a:ext>
            </a:extLst>
          </p:cNvPr>
          <p:cNvSpPr/>
          <p:nvPr/>
        </p:nvSpPr>
        <p:spPr bwMode="auto">
          <a:xfrm>
            <a:off x="2641203" y="270971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6083C1D-8643-EA00-02F1-BDEBCC0C70C9}"/>
              </a:ext>
            </a:extLst>
          </p:cNvPr>
          <p:cNvSpPr/>
          <p:nvPr/>
        </p:nvSpPr>
        <p:spPr bwMode="auto">
          <a:xfrm>
            <a:off x="3001243" y="23496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12D3054-E820-E4A6-3D74-96FC26AD04DD}"/>
              </a:ext>
            </a:extLst>
          </p:cNvPr>
          <p:cNvCxnSpPr>
            <a:stCxn id="26" idx="3"/>
          </p:cNvCxnSpPr>
          <p:nvPr/>
        </p:nvCxnSpPr>
        <p:spPr bwMode="auto">
          <a:xfrm flipH="1">
            <a:off x="913011" y="2112559"/>
            <a:ext cx="2469363" cy="246936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2DBE1E5-3CB3-5516-306A-9EF3ACC77588}"/>
              </a:ext>
            </a:extLst>
          </p:cNvPr>
          <p:cNvCxnSpPr>
            <a:cxnSpLocks/>
            <a:stCxn id="29" idx="3"/>
            <a:endCxn id="26" idx="7"/>
          </p:cNvCxnSpPr>
          <p:nvPr/>
        </p:nvCxnSpPr>
        <p:spPr bwMode="auto">
          <a:xfrm flipH="1">
            <a:off x="3484208" y="1752519"/>
            <a:ext cx="258206" cy="25820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ED20867-A953-4138-F407-BC590BF757C9}"/>
              </a:ext>
            </a:extLst>
          </p:cNvPr>
          <p:cNvSpPr/>
          <p:nvPr/>
        </p:nvSpPr>
        <p:spPr bwMode="auto">
          <a:xfrm>
            <a:off x="4873451" y="3285778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C005-98C1-8045-656B-2A3B35666AEF}"/>
              </a:ext>
            </a:extLst>
          </p:cNvPr>
          <p:cNvSpPr txBox="1"/>
          <p:nvPr/>
        </p:nvSpPr>
        <p:spPr>
          <a:xfrm>
            <a:off x="5065797" y="3200524"/>
            <a:ext cx="1751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  ==          rhs(s) </a:t>
            </a:r>
            <a:endParaRPr lang="en-DE" sz="14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5B2680-9858-719E-2FC2-DF3E00F6FF69}"/>
              </a:ext>
            </a:extLst>
          </p:cNvPr>
          <p:cNvSpPr/>
          <p:nvPr/>
        </p:nvSpPr>
        <p:spPr bwMode="auto">
          <a:xfrm>
            <a:off x="6025579" y="3285778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505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10C8C-F246-F0DA-3062-7D3F39FA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87868-CD38-E41E-014A-71B2DE0F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Problem Definition (1)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96519-4A86-213B-DB62-20E552878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settings where travel costs change unpredictably across space and time, route planning inevitably reduces to a choice between </a:t>
            </a:r>
            <a:r>
              <a:rPr lang="en-GB" b="1" dirty="0"/>
              <a:t>two competing decision strategies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Static (robust) planning</a:t>
            </a:r>
            <a:r>
              <a:rPr lang="en-GB" dirty="0"/>
              <a:t> – computing a single path in advance that remains feasible and safe across all potential cost realizations;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(adaptive) planning</a:t>
            </a:r>
            <a:r>
              <a:rPr lang="en-GB" dirty="0"/>
              <a:t> – continuously replanning the route as new, local cost information becomes available.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These two options represent fundamentally different philosophies: committing early to a worst-case-proof path </a:t>
            </a:r>
            <a:r>
              <a:rPr lang="en-GB" u="sng" dirty="0"/>
              <a:t>versus</a:t>
            </a:r>
            <a:r>
              <a:rPr lang="en-GB" dirty="0"/>
              <a:t> exploiting updated information through real-time adaptation.</a:t>
            </a:r>
          </a:p>
          <a:p>
            <a:pPr marL="0" indent="0">
              <a:buNone/>
            </a:pPr>
            <a:r>
              <a:rPr lang="en-GB" dirty="0"/>
              <a:t>Determining </a:t>
            </a:r>
            <a:r>
              <a:rPr lang="en-GB" b="1" dirty="0"/>
              <a:t>which strategy performs better under </a:t>
            </a:r>
            <a:r>
              <a:rPr lang="en-GB" b="1" dirty="0" err="1"/>
              <a:t>spatio</a:t>
            </a:r>
            <a:r>
              <a:rPr lang="en-GB" b="1" dirty="0"/>
              <a:t>-temporal uncertainty</a:t>
            </a:r>
            <a:r>
              <a:rPr lang="en-GB" dirty="0"/>
              <a:t>, and under what conditions, defines the core problem of this thesis.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B9ADB58-5181-C2AF-87D0-B4B59B8973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31766-0F54-CA05-FA74-94C5B3B2C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CB5452-E27D-B1A1-DD0C-8B4F0BC81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137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707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9815C-3889-CD8A-61FE-9DF14349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0B557-5C33-A943-CD6E-634EAB72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Problem Definition (2)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0DB7A1-D55C-F614-525D-5ED08194F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In environments where travel costs change unpredictably across </a:t>
            </a:r>
            <a:r>
              <a:rPr lang="en-GB" b="1" dirty="0"/>
              <a:t>both space and time</a:t>
            </a:r>
            <a:r>
              <a:rPr lang="en-GB" dirty="0"/>
              <a:t>, the routing problem itself becomes inherently </a:t>
            </a:r>
            <a:r>
              <a:rPr lang="en-GB" b="1" dirty="0"/>
              <a:t>dynamic</a:t>
            </a:r>
            <a:r>
              <a:rPr lang="en-GB" dirty="0"/>
              <a:t>: the cost landscape evolves during execution, and the optimal path may shift as the agent moves.</a:t>
            </a:r>
          </a:p>
          <a:p>
            <a:pPr marL="0" indent="0">
              <a:buNone/>
            </a:pPr>
            <a:r>
              <a:rPr lang="en-GB" dirty="0"/>
              <a:t>Faced with this dynamic reality, a decision-maker must choose between two fundamentally different planning strategies: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Static robust planning</a:t>
            </a:r>
            <a:r>
              <a:rPr lang="en-GB" dirty="0"/>
              <a:t>, which commits to a single path that remains feasible under all possible cost realizations, despite changing conditions;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adaptive planning</a:t>
            </a:r>
            <a:r>
              <a:rPr lang="en-GB" dirty="0"/>
              <a:t>, which continuously updates the route in response to new information as the </a:t>
            </a:r>
            <a:r>
              <a:rPr lang="en-GB" dirty="0" err="1"/>
              <a:t>spatio</a:t>
            </a:r>
            <a:r>
              <a:rPr lang="en-GB" dirty="0"/>
              <a:t>-temporal field evolves.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two approaches represent competing philosophies—robust pre-commitment versus real-time adaptation.</a:t>
            </a:r>
          </a:p>
          <a:p>
            <a:pPr marL="0" indent="0">
              <a:buNone/>
            </a:pPr>
            <a:r>
              <a:rPr lang="en-GB" dirty="0"/>
              <a:t>Understanding how </a:t>
            </a:r>
            <a:r>
              <a:rPr lang="en-GB" dirty="0" err="1"/>
              <a:t>spatio</a:t>
            </a:r>
            <a:r>
              <a:rPr lang="en-GB" dirty="0"/>
              <a:t>-temporal uncertainty affects this trade-off, and identifying when one approach outperforms the other, forms the central challenge of this thesis.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74CF0AEF-3DF0-05D8-D1F9-9C7AAAAA96C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4147C-7732-D808-CCB6-71091A51BA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D40626-0AE2-B1DB-0432-CC3CBF33FB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138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704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For a selection of pictures you can freely use for your presentation, visit </a:t>
            </a:r>
            <a:r>
              <a:rPr lang="en-GB" dirty="0">
                <a:hlinkClick r:id="rId2"/>
              </a:rPr>
              <a:t>www.uni-passau.de/en/university/about-the-university/picture-gallery</a:t>
            </a:r>
            <a:r>
              <a:rPr lang="en-GB" dirty="0"/>
              <a:t>. Choose a picture you would like to use, then right-click on it, choose 'Download', 'Saved linked content as', 'Save target as', 'Save image as' or similar (the exact menu entry is browser-dependent) and then </a:t>
            </a:r>
            <a:r>
              <a:rPr lang="en-GB" dirty="0">
                <a:sym typeface="Wingdings" panose="05000000000000000000" pitchFamily="2" charset="2"/>
              </a:rPr>
              <a:t>save it to your computer or network drive.</a:t>
            </a:r>
            <a:endParaRPr lang="en-GB" dirty="0"/>
          </a:p>
          <a:p>
            <a:r>
              <a:rPr lang="en-GB" dirty="0"/>
              <a:t>If you enter a new slide, you can choose between different layouts and add pictures, if the layout allows this. To add a picture, click on the image symbol and choose an image file from your computer/network drive.</a:t>
            </a:r>
          </a:p>
        </p:txBody>
      </p:sp>
      <p:pic>
        <p:nvPicPr>
          <p:cNvPr id="18" name="Bildplatzhalter 17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r="14558"/>
          <a:stretch>
            <a:fillRect/>
          </a:stretch>
        </p:blipFill>
        <p:spPr/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Single image on the right</a:t>
            </a:r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4D35198-83BD-4EE2-9365-F2FE7479717F}" type="slidenum">
              <a:rPr lang="en-GB" smtClean="0"/>
              <a:pPr/>
              <a:t>139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43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A4BA1-ABCC-EEA1-89E4-93EB7BC71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48AE3-6927-5D3D-BB6F-A563F1AEE8C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42C48-F2F3-DA6A-119D-0FDC18A2F6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3F670-E89B-FBAA-D2D2-65EC586E4B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6DDB45-DC6D-D720-1B99-6336FD766A7F}"/>
              </a:ext>
            </a:extLst>
          </p:cNvPr>
          <p:cNvGrpSpPr/>
          <p:nvPr/>
        </p:nvGrpSpPr>
        <p:grpSpPr>
          <a:xfrm>
            <a:off x="2390210" y="1418062"/>
            <a:ext cx="4824536" cy="4262913"/>
            <a:chOff x="2390210" y="1418062"/>
            <a:chExt cx="4824536" cy="4262913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F530C9B-3363-86E6-858E-93D3F4C6629B}"/>
                </a:ext>
              </a:extLst>
            </p:cNvPr>
            <p:cNvGrpSpPr/>
            <p:nvPr/>
          </p:nvGrpSpPr>
          <p:grpSpPr>
            <a:xfrm>
              <a:off x="2390210" y="1418062"/>
              <a:ext cx="4824536" cy="4250648"/>
              <a:chOff x="2857227" y="1670090"/>
              <a:chExt cx="4824536" cy="4250648"/>
            </a:xfrm>
          </p:grpSpPr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73FE00B-E139-B291-B646-6A1634FB6B5D}"/>
                  </a:ext>
                </a:extLst>
              </p:cNvPr>
              <p:cNvSpPr/>
              <p:nvPr/>
            </p:nvSpPr>
            <p:spPr bwMode="auto">
              <a:xfrm>
                <a:off x="2857227" y="1697890"/>
                <a:ext cx="4824536" cy="4222848"/>
              </a:xfrm>
              <a:custGeom>
                <a:avLst/>
                <a:gdLst>
                  <a:gd name="csX0" fmla="*/ 471143 w 4413880"/>
                  <a:gd name="csY0" fmla="*/ 502852 h 4032448"/>
                  <a:gd name="csX1" fmla="*/ 471143 w 4413880"/>
                  <a:gd name="csY1" fmla="*/ 3383172 h 4032448"/>
                  <a:gd name="csX2" fmla="*/ 3628343 w 4413880"/>
                  <a:gd name="csY2" fmla="*/ 3383172 h 4032448"/>
                  <a:gd name="csX3" fmla="*/ 3628343 w 4413880"/>
                  <a:gd name="csY3" fmla="*/ 502852 h 4032448"/>
                  <a:gd name="csX4" fmla="*/ 0 w 4413880"/>
                  <a:gd name="csY4" fmla="*/ 0 h 4032448"/>
                  <a:gd name="csX5" fmla="*/ 4413880 w 4413880"/>
                  <a:gd name="csY5" fmla="*/ 0 h 4032448"/>
                  <a:gd name="csX6" fmla="*/ 4413880 w 4413880"/>
                  <a:gd name="csY6" fmla="*/ 4032448 h 4032448"/>
                  <a:gd name="csX7" fmla="*/ 0 w 4413880"/>
                  <a:gd name="csY7" fmla="*/ 4032448 h 403244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413880" h="4032448">
                    <a:moveTo>
                      <a:pt x="471143" y="502852"/>
                    </a:moveTo>
                    <a:lnTo>
                      <a:pt x="471143" y="3383172"/>
                    </a:lnTo>
                    <a:lnTo>
                      <a:pt x="3628343" y="3383172"/>
                    </a:lnTo>
                    <a:lnTo>
                      <a:pt x="3628343" y="502852"/>
                    </a:lnTo>
                    <a:close/>
                    <a:moveTo>
                      <a:pt x="0" y="0"/>
                    </a:moveTo>
                    <a:lnTo>
                      <a:pt x="4413880" y="0"/>
                    </a:lnTo>
                    <a:lnTo>
                      <a:pt x="4413880" y="4032448"/>
                    </a:lnTo>
                    <a:lnTo>
                      <a:pt x="0" y="4032448"/>
                    </a:lnTo>
                    <a:close/>
                  </a:path>
                </a:pathLst>
              </a:custGeom>
              <a:blipFill>
                <a:blip r:embed="rId2"/>
                <a:stretch>
                  <a:fillRect t="-13554"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FBF8AA8-C68F-C705-3640-050F99B47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22665" t="10041" r="32793" b="16337"/>
              <a:stretch>
                <a:fillRect/>
              </a:stretch>
            </p:blipFill>
            <p:spPr>
              <a:xfrm>
                <a:off x="3361283" y="1713647"/>
                <a:ext cx="3461899" cy="3444314"/>
              </a:xfrm>
              <a:prstGeom prst="rect">
                <a:avLst/>
              </a:prstGeom>
            </p:spPr>
          </p:pic>
          <p:pic>
            <p:nvPicPr>
              <p:cNvPr id="21" name="Picture 20" descr="A chart of a graph&#10;&#10;AI-generated content may be incorrect.">
                <a:extLst>
                  <a:ext uri="{FF2B5EF4-FFF2-40B4-BE49-F238E27FC236}">
                    <a16:creationId xmlns:a16="http://schemas.microsoft.com/office/drawing/2014/main" id="{1084AA2D-8177-B71C-2FD7-C5811D569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07" t="11742" r="16787" b="15632"/>
              <a:stretch>
                <a:fillRect/>
              </a:stretch>
            </p:blipFill>
            <p:spPr>
              <a:xfrm>
                <a:off x="3361283" y="1670090"/>
                <a:ext cx="3528147" cy="3519408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CB589F2-A171-C079-393C-D2606165E007}"/>
                </a:ext>
              </a:extLst>
            </p:cNvPr>
            <p:cNvSpPr txBox="1"/>
            <p:nvPr/>
          </p:nvSpPr>
          <p:spPr>
            <a:xfrm>
              <a:off x="3963611" y="5413726"/>
              <a:ext cx="15856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1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: Environmental sensor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035B97-616B-4521-0807-4278269DB506}"/>
                </a:ext>
              </a:extLst>
            </p:cNvPr>
            <p:cNvSpPr txBox="1"/>
            <p:nvPr/>
          </p:nvSpPr>
          <p:spPr>
            <a:xfrm rot="16200000">
              <a:off x="6484867" y="3073685"/>
              <a:ext cx="1160895" cy="25391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DE" sz="1050" dirty="0">
                  <a:solidFill>
                    <a:schemeClr val="bg1">
                      <a:lumMod val="50000"/>
                    </a:schemeClr>
                  </a:solidFill>
                </a:rPr>
                <a:t>Wind magnitude</a:t>
              </a:r>
            </a:p>
          </p:txBody>
        </p:sp>
        <p:pic>
          <p:nvPicPr>
            <p:cNvPr id="7" name="Picture 6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53222BC-1C1F-3F42-A157-7FAC8ECCA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5259" y="4077866"/>
              <a:ext cx="422175" cy="422175"/>
            </a:xfrm>
            <a:prstGeom prst="rect">
              <a:avLst/>
            </a:prstGeom>
          </p:spPr>
        </p:pic>
        <p:pic>
          <p:nvPicPr>
            <p:cNvPr id="8" name="Picture 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3924D4D-8596-F6C5-7AC8-C4A56EC2D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112" y="3570003"/>
              <a:ext cx="422175" cy="422175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97267912-3BF7-F887-C100-21435BB9E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6211" y="2347567"/>
              <a:ext cx="422175" cy="422175"/>
            </a:xfrm>
            <a:prstGeom prst="rect">
              <a:avLst/>
            </a:prstGeom>
          </p:spPr>
        </p:pic>
        <p:pic>
          <p:nvPicPr>
            <p:cNvPr id="10" name="Picture 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4F66776B-1ACE-A304-A577-323615E7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111" y="1882549"/>
              <a:ext cx="422175" cy="422175"/>
            </a:xfrm>
            <a:prstGeom prst="rect">
              <a:avLst/>
            </a:prstGeom>
          </p:spPr>
        </p:pic>
        <p:pic>
          <p:nvPicPr>
            <p:cNvPr id="11" name="Picture 10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53F8818-5545-A50D-343A-86DE9F54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0642" y="5388006"/>
              <a:ext cx="292969" cy="29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7312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" r="41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If you add images using the image symbol (see example on the left), PowerPoint will automatically adjust the image to fit the template.</a:t>
            </a:r>
          </a:p>
          <a:p>
            <a:r>
              <a:rPr lang="en-GB" dirty="0"/>
              <a:t>Tip: If you don't like the automatic crop, right-click on the picture. The menu on top will show the picture size. Now click on '</a:t>
            </a:r>
            <a:r>
              <a:rPr lang="en-GB" dirty="0" err="1"/>
              <a:t>Zuschneiden</a:t>
            </a:r>
            <a:r>
              <a:rPr lang="en-GB" dirty="0"/>
              <a:t>' to define the clipping (cropping) path you would prefer. </a:t>
            </a:r>
          </a:p>
          <a:p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9" b="19849"/>
          <a:stretch/>
        </p:blipFill>
        <p:spPr/>
      </p:pic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BFFCC04-91CF-47E3-80A3-9AC4FF2C81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Datumsplatzhalter 1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140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6946" y="176213"/>
            <a:ext cx="8640961" cy="523875"/>
          </a:xfrm>
        </p:spPr>
        <p:txBody>
          <a:bodyPr>
            <a:normAutofit/>
          </a:bodyPr>
          <a:lstStyle/>
          <a:p>
            <a:r>
              <a:rPr lang="en-GB" dirty="0"/>
              <a:t>Three left-aligned images, grey background</a:t>
            </a:r>
          </a:p>
        </p:txBody>
      </p:sp>
    </p:spTree>
    <p:extLst>
      <p:ext uri="{BB962C8B-B14F-4D97-AF65-F5344CB8AC3E}">
        <p14:creationId xmlns:p14="http://schemas.microsoft.com/office/powerpoint/2010/main" val="26041960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you feel that your presentation could use a splash of colour, you can find the official university colours in the upper row of the colour palette. These are </a:t>
            </a:r>
            <a:r>
              <a:rPr lang="en-GB" dirty="0">
                <a:solidFill>
                  <a:schemeClr val="accent1"/>
                </a:solidFill>
              </a:rPr>
              <a:t>orange</a:t>
            </a:r>
            <a:r>
              <a:rPr lang="en-GB" dirty="0"/>
              <a:t> and </a:t>
            </a:r>
            <a:r>
              <a:rPr lang="en-GB" dirty="0">
                <a:solidFill>
                  <a:schemeClr val="bg2"/>
                </a:solidFill>
              </a:rPr>
              <a:t>grey</a:t>
            </a:r>
            <a:r>
              <a:rPr lang="en-GB" dirty="0"/>
              <a:t> for the University as a whole, and the faculties' colours </a:t>
            </a:r>
            <a:br>
              <a:rPr lang="en-GB" dirty="0"/>
            </a:br>
            <a:r>
              <a:rPr lang="en-GB" dirty="0"/>
              <a:t>(for the </a:t>
            </a:r>
            <a:r>
              <a:rPr lang="en-GB" dirty="0">
                <a:solidFill>
                  <a:schemeClr val="accent2"/>
                </a:solidFill>
              </a:rPr>
              <a:t>Faculty of Law</a:t>
            </a:r>
            <a:r>
              <a:rPr lang="en-GB" dirty="0"/>
              <a:t>; </a:t>
            </a:r>
            <a:r>
              <a:rPr lang="en-GB" dirty="0">
                <a:solidFill>
                  <a:schemeClr val="accent3"/>
                </a:solidFill>
              </a:rPr>
              <a:t>Business, Economics and Information Systems</a:t>
            </a:r>
            <a:r>
              <a:rPr lang="en-GB" dirty="0"/>
              <a:t>; </a:t>
            </a:r>
            <a:r>
              <a:rPr lang="en-GB" dirty="0">
                <a:solidFill>
                  <a:schemeClr val="accent4"/>
                </a:solidFill>
              </a:rPr>
              <a:t>Social and Educational Sciences</a:t>
            </a:r>
            <a:r>
              <a:rPr lang="en-GB" dirty="0"/>
              <a:t>; </a:t>
            </a:r>
            <a:r>
              <a:rPr lang="en-GB" dirty="0">
                <a:solidFill>
                  <a:schemeClr val="accent5"/>
                </a:solidFill>
              </a:rPr>
              <a:t>Humanities and Cultural Studies</a:t>
            </a:r>
            <a:r>
              <a:rPr lang="en-GB" dirty="0"/>
              <a:t>; and </a:t>
            </a:r>
            <a:r>
              <a:rPr lang="en-GB" dirty="0">
                <a:solidFill>
                  <a:schemeClr val="accent6"/>
                </a:solidFill>
              </a:rPr>
              <a:t>Computer Science and Mathematics</a:t>
            </a:r>
            <a:r>
              <a:rPr lang="en-GB" dirty="0"/>
              <a:t>).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2" b="37412"/>
          <a:stretch/>
        </p:blipFill>
        <p:spPr/>
      </p:pic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Panoramic image</a:t>
            </a:r>
          </a:p>
        </p:txBody>
      </p:sp>
      <p:sp>
        <p:nvSpPr>
          <p:cNvPr id="11" name="Datumsplatzhalt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3657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5523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Professor Sandy Jenkins</a:t>
            </a:r>
          </a:p>
          <a:p>
            <a:r>
              <a:rPr lang="en-GB" dirty="0"/>
              <a:t>Academic Director, Centre for Template Studies</a:t>
            </a:r>
          </a:p>
          <a:p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2600" dirty="0">
                <a:solidFill>
                  <a:schemeClr val="accent1"/>
                </a:solidFill>
              </a:rPr>
              <a:t>Centre for Template Studies</a:t>
            </a:r>
          </a:p>
          <a:p>
            <a:endParaRPr lang="en-GB" dirty="0"/>
          </a:p>
        </p:txBody>
      </p:sp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94A6AC30-2D1D-4BC9-98DA-908019BBB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5523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Dr Joe Bloggs</a:t>
            </a:r>
          </a:p>
          <a:p>
            <a:r>
              <a:rPr lang="en-GB" dirty="0"/>
              <a:t>General Manager, Centre for Template Studies</a:t>
            </a:r>
          </a:p>
          <a:p>
            <a:r>
              <a:rPr lang="en-GB" dirty="0"/>
              <a:t>joe.bloggs@uni-passsau.de</a:t>
            </a:r>
          </a:p>
          <a:p>
            <a:endParaRPr lang="en-GB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GB" dirty="0"/>
              <a:t>Greg Smith, MA</a:t>
            </a:r>
          </a:p>
          <a:p>
            <a:pPr lvl="0"/>
            <a:r>
              <a:rPr lang="en-GB" dirty="0"/>
              <a:t>Contact person for Template Management</a:t>
            </a:r>
          </a:p>
          <a:p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slide</a:t>
            </a:r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l" rtl="0">
              <a:defRPr/>
            </a:lvl1pPr>
          </a:lstStyle>
          <a:p>
            <a:r>
              <a:rPr lang="en-GB" dirty="0"/>
              <a:t>20 September 2023</a:t>
            </a:r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4230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6" r="22616"/>
          <a:stretch>
            <a:fillRect/>
          </a:stretch>
        </p:blipFill>
        <p:spPr/>
      </p:pic>
      <p:sp>
        <p:nvSpPr>
          <p:cNvPr id="24" name="Textplatzhalter 2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</a:t>
            </a:r>
          </a:p>
          <a:p>
            <a:r>
              <a:rPr lang="en-GB" dirty="0"/>
              <a:t>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eros </a:t>
            </a:r>
            <a:r>
              <a:rPr lang="en-GB" dirty="0" err="1"/>
              <a:t>faucibus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pic>
        <p:nvPicPr>
          <p:cNvPr id="22" name="Bildplatzhalter 21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r="22562"/>
          <a:stretch>
            <a:fillRect/>
          </a:stretch>
        </p:blipFill>
        <p:spPr/>
      </p:pic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D6B1DE44-C224-4BF1-9BA9-53F8420A27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itel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images on the left</a:t>
            </a:r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9208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2" b="6622"/>
          <a:stretch>
            <a:fillRect/>
          </a:stretch>
        </p:blipFill>
        <p:spPr/>
      </p:pic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</a:t>
            </a:r>
          </a:p>
          <a:p>
            <a:r>
              <a:rPr lang="en-GB" dirty="0"/>
              <a:t>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eros </a:t>
            </a:r>
            <a:r>
              <a:rPr lang="en-GB" dirty="0" err="1"/>
              <a:t>faucibus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GB" sz="2200" dirty="0">
                <a:solidFill>
                  <a:schemeClr val="accent1"/>
                </a:solidFill>
              </a:rPr>
              <a:t>Additional headline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image on the right and headline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939293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32113" y="176441"/>
            <a:ext cx="8637449" cy="507718"/>
          </a:xfrm>
        </p:spPr>
        <p:txBody>
          <a:bodyPr>
            <a:normAutofit/>
          </a:bodyPr>
          <a:lstStyle/>
          <a:p>
            <a:r>
              <a:rPr lang="en-GB" dirty="0"/>
              <a:t>Two text blocks side by side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Lorem ipsum </a:t>
            </a:r>
            <a:r>
              <a:rPr lang="en-GB" sz="2200" dirty="0" err="1"/>
              <a:t>dolor</a:t>
            </a:r>
            <a:r>
              <a:rPr lang="en-GB" sz="2200" dirty="0"/>
              <a:t> sit </a:t>
            </a:r>
            <a:r>
              <a:rPr lang="en-GB" sz="2200" dirty="0" err="1"/>
              <a:t>amet</a:t>
            </a:r>
            <a:r>
              <a:rPr lang="en-GB" sz="2200" dirty="0"/>
              <a:t>, </a:t>
            </a:r>
            <a:r>
              <a:rPr lang="en-GB" sz="2200" dirty="0" err="1"/>
              <a:t>consectetuer</a:t>
            </a:r>
            <a:r>
              <a:rPr lang="en-GB" sz="2200" dirty="0"/>
              <a:t> </a:t>
            </a:r>
            <a:r>
              <a:rPr lang="en-GB" sz="2200" dirty="0" err="1"/>
              <a:t>adipiscing</a:t>
            </a:r>
            <a:r>
              <a:rPr lang="en-GB" sz="2200" dirty="0"/>
              <a:t> </a:t>
            </a:r>
            <a:r>
              <a:rPr lang="en-GB" sz="2200" dirty="0" err="1"/>
              <a:t>elit</a:t>
            </a:r>
            <a:r>
              <a:rPr lang="en-GB" sz="2200" dirty="0"/>
              <a:t>. Aenean </a:t>
            </a:r>
            <a:r>
              <a:rPr lang="en-GB" sz="2200" dirty="0" err="1"/>
              <a:t>commodo</a:t>
            </a:r>
            <a:r>
              <a:rPr lang="en-GB" sz="2200" dirty="0"/>
              <a:t> ligula </a:t>
            </a:r>
            <a:r>
              <a:rPr lang="en-GB" sz="2200" dirty="0" err="1"/>
              <a:t>eget</a:t>
            </a:r>
            <a:r>
              <a:rPr lang="en-GB" sz="2200" dirty="0"/>
              <a:t> </a:t>
            </a:r>
            <a:r>
              <a:rPr lang="en-GB" sz="2200" dirty="0" err="1"/>
              <a:t>dolor</a:t>
            </a:r>
            <a:r>
              <a:rPr lang="en-GB" sz="2200" dirty="0"/>
              <a:t>. Aenean </a:t>
            </a:r>
            <a:r>
              <a:rPr lang="en-GB" sz="2200" dirty="0" err="1"/>
              <a:t>massa</a:t>
            </a:r>
            <a:r>
              <a:rPr lang="en-GB" sz="2200" dirty="0"/>
              <a:t>. </a:t>
            </a:r>
          </a:p>
          <a:p>
            <a:endParaRPr lang="en-GB" sz="2200" dirty="0"/>
          </a:p>
          <a:p>
            <a:r>
              <a:rPr lang="en-GB" sz="2200" dirty="0"/>
              <a:t>Cum sociis </a:t>
            </a:r>
            <a:r>
              <a:rPr lang="en-GB" sz="2200" dirty="0" err="1"/>
              <a:t>natoque</a:t>
            </a:r>
            <a:r>
              <a:rPr lang="en-GB" sz="2200" dirty="0"/>
              <a:t> </a:t>
            </a:r>
            <a:r>
              <a:rPr lang="en-GB" sz="2200" dirty="0" err="1"/>
              <a:t>penatibus</a:t>
            </a:r>
            <a:r>
              <a:rPr lang="en-GB" sz="2200" dirty="0"/>
              <a:t> et </a:t>
            </a:r>
            <a:r>
              <a:rPr lang="en-GB" sz="2200" dirty="0" err="1"/>
              <a:t>magnis</a:t>
            </a:r>
            <a:r>
              <a:rPr lang="en-GB" sz="2200" dirty="0"/>
              <a:t> dis parturient </a:t>
            </a:r>
            <a:r>
              <a:rPr lang="en-GB" sz="2200" dirty="0" err="1"/>
              <a:t>montes</a:t>
            </a:r>
            <a:r>
              <a:rPr lang="en-GB" sz="2200" dirty="0"/>
              <a:t>, </a:t>
            </a:r>
            <a:r>
              <a:rPr lang="en-GB" sz="2200" dirty="0" err="1"/>
              <a:t>nascetur</a:t>
            </a:r>
            <a:r>
              <a:rPr lang="en-GB" sz="2200" dirty="0"/>
              <a:t> </a:t>
            </a:r>
            <a:r>
              <a:rPr lang="en-GB" sz="2200" dirty="0" err="1"/>
              <a:t>ridiculus</a:t>
            </a:r>
            <a:r>
              <a:rPr lang="en-GB" sz="2200" dirty="0"/>
              <a:t> mus. Donec </a:t>
            </a:r>
            <a:r>
              <a:rPr lang="en-GB" sz="2200" dirty="0" err="1"/>
              <a:t>quam</a:t>
            </a:r>
            <a:r>
              <a:rPr lang="en-GB" sz="2200" dirty="0"/>
              <a:t> </a:t>
            </a:r>
            <a:r>
              <a:rPr lang="en-GB" sz="2200" dirty="0" err="1"/>
              <a:t>felis</a:t>
            </a:r>
            <a:r>
              <a:rPr lang="en-GB" sz="2200" dirty="0"/>
              <a:t>, </a:t>
            </a:r>
            <a:r>
              <a:rPr lang="en-GB" sz="2200" dirty="0" err="1"/>
              <a:t>ultricies</a:t>
            </a:r>
            <a:r>
              <a:rPr lang="en-GB" sz="2200" dirty="0"/>
              <a:t> </a:t>
            </a:r>
            <a:r>
              <a:rPr lang="en-GB" sz="2200" dirty="0" err="1"/>
              <a:t>nec</a:t>
            </a:r>
            <a:r>
              <a:rPr lang="en-GB" sz="2200" dirty="0"/>
              <a:t>, </a:t>
            </a:r>
            <a:r>
              <a:rPr lang="en-GB" sz="2200" dirty="0" err="1"/>
              <a:t>pellentesque</a:t>
            </a:r>
            <a:r>
              <a:rPr lang="en-GB" sz="2200" dirty="0"/>
              <a:t> </a:t>
            </a:r>
            <a:r>
              <a:rPr lang="en-GB" sz="2200" dirty="0" err="1"/>
              <a:t>eu</a:t>
            </a:r>
            <a:r>
              <a:rPr lang="en-GB" sz="2200" dirty="0"/>
              <a:t>, </a:t>
            </a:r>
            <a:r>
              <a:rPr lang="en-GB" sz="2200" dirty="0" err="1"/>
              <a:t>pretium</a:t>
            </a:r>
            <a:r>
              <a:rPr lang="en-GB" sz="2200" dirty="0"/>
              <a:t> </a:t>
            </a:r>
            <a:r>
              <a:rPr lang="en-GB" sz="2200" dirty="0" err="1"/>
              <a:t>quis</a:t>
            </a:r>
            <a:r>
              <a:rPr lang="en-GB" sz="2200" dirty="0"/>
              <a:t>, sem. </a:t>
            </a:r>
          </a:p>
          <a:p>
            <a:endParaRPr lang="en-GB" sz="220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200" dirty="0" err="1"/>
              <a:t>Nulla</a:t>
            </a:r>
            <a:r>
              <a:rPr lang="en-GB" sz="2200" dirty="0"/>
              <a:t> </a:t>
            </a:r>
            <a:r>
              <a:rPr lang="en-GB" sz="2200" dirty="0" err="1"/>
              <a:t>consequat</a:t>
            </a:r>
            <a:r>
              <a:rPr lang="en-GB" sz="2200" dirty="0"/>
              <a:t> </a:t>
            </a:r>
            <a:r>
              <a:rPr lang="en-GB" sz="2200" dirty="0" err="1"/>
              <a:t>massa</a:t>
            </a:r>
            <a:r>
              <a:rPr lang="en-GB" sz="2200" dirty="0"/>
              <a:t> </a:t>
            </a:r>
            <a:r>
              <a:rPr lang="en-GB" sz="2200" dirty="0" err="1"/>
              <a:t>quis</a:t>
            </a:r>
            <a:r>
              <a:rPr lang="en-GB" sz="2200" dirty="0"/>
              <a:t> </a:t>
            </a:r>
            <a:r>
              <a:rPr lang="en-GB" sz="2200" dirty="0" err="1"/>
              <a:t>enim</a:t>
            </a:r>
            <a:r>
              <a:rPr lang="en-GB" sz="2200" dirty="0"/>
              <a:t>. Donec </a:t>
            </a:r>
            <a:r>
              <a:rPr lang="en-GB" sz="2200" dirty="0" err="1"/>
              <a:t>pede</a:t>
            </a:r>
            <a:r>
              <a:rPr lang="en-GB" sz="2200" dirty="0"/>
              <a:t> </a:t>
            </a:r>
            <a:r>
              <a:rPr lang="en-GB" sz="2200" dirty="0" err="1"/>
              <a:t>justo</a:t>
            </a:r>
            <a:r>
              <a:rPr lang="en-GB" sz="2200" dirty="0"/>
              <a:t>, </a:t>
            </a:r>
            <a:r>
              <a:rPr lang="en-GB" sz="2200" dirty="0" err="1"/>
              <a:t>fringilla</a:t>
            </a:r>
            <a:r>
              <a:rPr lang="en-GB" sz="2200" dirty="0"/>
              <a:t> </a:t>
            </a:r>
            <a:r>
              <a:rPr lang="en-GB" sz="2200" dirty="0" err="1"/>
              <a:t>vel</a:t>
            </a:r>
            <a:r>
              <a:rPr lang="en-GB" sz="2200" dirty="0"/>
              <a:t>, </a:t>
            </a:r>
            <a:r>
              <a:rPr lang="en-GB" sz="2200" dirty="0" err="1"/>
              <a:t>aliquet</a:t>
            </a:r>
            <a:r>
              <a:rPr lang="en-GB" sz="2200" dirty="0"/>
              <a:t> </a:t>
            </a:r>
            <a:r>
              <a:rPr lang="en-GB" sz="2200" dirty="0" err="1"/>
              <a:t>nec</a:t>
            </a:r>
            <a:r>
              <a:rPr lang="en-GB" sz="2200" dirty="0"/>
              <a:t>, </a:t>
            </a:r>
            <a:r>
              <a:rPr lang="en-GB" sz="2200" dirty="0" err="1"/>
              <a:t>vulputate</a:t>
            </a:r>
            <a:r>
              <a:rPr lang="en-GB" sz="2200" dirty="0"/>
              <a:t> </a:t>
            </a:r>
            <a:r>
              <a:rPr lang="en-GB" sz="2200" dirty="0" err="1"/>
              <a:t>eget</a:t>
            </a:r>
            <a:r>
              <a:rPr lang="en-GB" sz="2200" dirty="0"/>
              <a:t> eros </a:t>
            </a:r>
            <a:r>
              <a:rPr lang="en-GB" sz="2200" dirty="0" err="1"/>
              <a:t>faucibus</a:t>
            </a:r>
            <a:r>
              <a:rPr lang="en-GB" sz="2200" dirty="0"/>
              <a:t> </a:t>
            </a:r>
            <a:r>
              <a:rPr lang="en-GB" sz="2200" dirty="0" err="1"/>
              <a:t>tincidunt</a:t>
            </a:r>
            <a:r>
              <a:rPr lang="en-GB" sz="2200" dirty="0"/>
              <a:t>. </a:t>
            </a:r>
          </a:p>
          <a:p>
            <a:endParaRPr lang="en-GB" sz="2200" dirty="0"/>
          </a:p>
          <a:p>
            <a:r>
              <a:rPr lang="en-GB" sz="2200" dirty="0" err="1"/>
              <a:t>Nulla</a:t>
            </a:r>
            <a:r>
              <a:rPr lang="en-GB" sz="2200" dirty="0"/>
              <a:t> </a:t>
            </a:r>
            <a:r>
              <a:rPr lang="en-GB" sz="2200" dirty="0" err="1"/>
              <a:t>consequat</a:t>
            </a:r>
            <a:r>
              <a:rPr lang="en-GB" sz="2200" dirty="0"/>
              <a:t> </a:t>
            </a:r>
            <a:r>
              <a:rPr lang="en-GB" sz="2200" dirty="0" err="1"/>
              <a:t>massa</a:t>
            </a:r>
            <a:r>
              <a:rPr lang="en-GB" sz="2200" dirty="0"/>
              <a:t> </a:t>
            </a:r>
            <a:r>
              <a:rPr lang="en-GB" sz="2200" dirty="0" err="1"/>
              <a:t>quis</a:t>
            </a:r>
            <a:r>
              <a:rPr lang="en-GB" sz="2200" dirty="0"/>
              <a:t> </a:t>
            </a:r>
            <a:r>
              <a:rPr lang="en-GB" sz="2200" dirty="0" err="1"/>
              <a:t>enim</a:t>
            </a:r>
            <a:r>
              <a:rPr lang="en-GB" sz="2200" dirty="0"/>
              <a:t>. Donec </a:t>
            </a:r>
            <a:r>
              <a:rPr lang="en-GB" sz="2200" dirty="0" err="1"/>
              <a:t>pede</a:t>
            </a:r>
            <a:r>
              <a:rPr lang="en-GB" sz="2200" dirty="0"/>
              <a:t> </a:t>
            </a:r>
            <a:r>
              <a:rPr lang="en-GB" sz="2200" dirty="0" err="1"/>
              <a:t>justo</a:t>
            </a:r>
            <a:r>
              <a:rPr lang="en-GB" sz="2200" dirty="0"/>
              <a:t>, </a:t>
            </a:r>
            <a:r>
              <a:rPr lang="en-GB" sz="2200" dirty="0" err="1"/>
              <a:t>fringilla</a:t>
            </a:r>
            <a:r>
              <a:rPr lang="en-GB" sz="2200" dirty="0"/>
              <a:t> </a:t>
            </a:r>
            <a:r>
              <a:rPr lang="en-GB" sz="2200" dirty="0" err="1"/>
              <a:t>vel</a:t>
            </a:r>
            <a:r>
              <a:rPr lang="en-GB" sz="2200" dirty="0"/>
              <a:t>, </a:t>
            </a:r>
            <a:r>
              <a:rPr lang="en-GB" sz="2200" dirty="0" err="1"/>
              <a:t>aliquet</a:t>
            </a:r>
            <a:r>
              <a:rPr lang="en-GB" sz="2200" dirty="0"/>
              <a:t> </a:t>
            </a:r>
            <a:r>
              <a:rPr lang="en-GB" sz="2200" dirty="0" err="1"/>
              <a:t>nec</a:t>
            </a:r>
            <a:r>
              <a:rPr lang="en-GB" sz="2200" dirty="0"/>
              <a:t>, </a:t>
            </a:r>
            <a:r>
              <a:rPr lang="en-GB" sz="2200" dirty="0" err="1"/>
              <a:t>vulputate</a:t>
            </a:r>
            <a:r>
              <a:rPr lang="en-GB" sz="2200" dirty="0"/>
              <a:t> </a:t>
            </a:r>
            <a:r>
              <a:rPr lang="en-GB" sz="2200" dirty="0" err="1"/>
              <a:t>eget</a:t>
            </a:r>
            <a:r>
              <a:rPr lang="en-GB" sz="2200" dirty="0"/>
              <a:t> eros </a:t>
            </a:r>
            <a:r>
              <a:rPr lang="en-GB" sz="2200" dirty="0" err="1"/>
              <a:t>faucibus</a:t>
            </a:r>
            <a:r>
              <a:rPr lang="en-GB" sz="2200" dirty="0"/>
              <a:t> </a:t>
            </a:r>
            <a:r>
              <a:rPr lang="en-GB" sz="2200" dirty="0" err="1"/>
              <a:t>tincidunt</a:t>
            </a:r>
            <a:r>
              <a:rPr lang="en-GB" sz="2200" dirty="0"/>
              <a:t>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5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dirty="0"/>
              <a:t>20 September 2023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145</a:t>
            </a:fld>
            <a:endParaRPr lang="en-GB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647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Arbitrary content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dirty="0"/>
              <a:t>20 September 2023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146</a:t>
            </a:fld>
            <a:endParaRPr lang="en-GB" dirty="0">
              <a:solidFill>
                <a:srgbClr val="7F7F7F"/>
              </a:solidFill>
              <a:cs typeface="Arial" charset="0"/>
            </a:endParaRPr>
          </a:p>
        </p:txBody>
      </p:sp>
      <p:graphicFrame>
        <p:nvGraphicFramePr>
          <p:cNvPr id="8" name="Inhaltsplatzhalter 10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88064920"/>
              </p:ext>
            </p:extLst>
          </p:nvPr>
        </p:nvGraphicFramePr>
        <p:xfrm>
          <a:off x="1201043" y="1341562"/>
          <a:ext cx="8424863" cy="4681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83507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/>
          <a:lstStyle/>
          <a:p>
            <a:pPr algn="l" rtl="0"/>
            <a:r>
              <a:rPr lang="en-GB" b="1" i="1" u="none" baseline="0" dirty="0"/>
              <a:t>Arbitrary content with headline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0000" lnSpcReduction="20000"/>
          </a:bodyPr>
          <a:lstStyle/>
          <a:p>
            <a:pPr algn="l" rtl="0"/>
            <a:r>
              <a:rPr lang="en-GB" sz="2800" b="0" i="0" u="none" baseline="0" dirty="0">
                <a:solidFill>
                  <a:schemeClr val="accent1"/>
                </a:solidFill>
              </a:rPr>
              <a:t>Sample table</a:t>
            </a:r>
          </a:p>
          <a:p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b="0" i="0" u="none" baseline="0" dirty="0"/>
              <a:t>Source: University of Passau, Facts and Figures, summer semester 2023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l" rtl="0"/>
            <a:r>
              <a:rPr lang="en-GB" b="0" i="0" u="none" baseline="0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rtl="0"/>
            <a:r>
              <a:rPr lang="en-GB" b="0" i="0" u="none" baseline="0" dirty="0"/>
              <a:t>University of Passau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 rtl="0"/>
            <a:fld id="{78742581-81B1-425F-B25E-3CD197136A05}" type="slidenum">
              <a:rPr lang="en-GB" smtClean="0"/>
              <a:pPr algn="r" rtl="0"/>
              <a:t>147</a:t>
            </a:fld>
            <a:endParaRPr lang="en-GB" dirty="0"/>
          </a:p>
        </p:txBody>
      </p:sp>
      <p:graphicFrame>
        <p:nvGraphicFramePr>
          <p:cNvPr id="12" name="Inhaltsplatzhalter 10">
            <a:extLst>
              <a:ext uri="{FF2B5EF4-FFF2-40B4-BE49-F238E27FC236}">
                <a16:creationId xmlns:a16="http://schemas.microsoft.com/office/drawing/2014/main" id="{46AEE5EA-E0C9-4FC2-A17C-A31BB4E7CE96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281337961"/>
              </p:ext>
            </p:extLst>
          </p:nvPr>
        </p:nvGraphicFramePr>
        <p:xfrm>
          <a:off x="431913" y="1896658"/>
          <a:ext cx="10922258" cy="3200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8487">
                  <a:extLst>
                    <a:ext uri="{9D8B030D-6E8A-4147-A177-3AD203B41FA5}">
                      <a16:colId xmlns:a16="http://schemas.microsoft.com/office/drawing/2014/main" val="2713975053"/>
                    </a:ext>
                  </a:extLst>
                </a:gridCol>
                <a:gridCol w="2496295">
                  <a:extLst>
                    <a:ext uri="{9D8B030D-6E8A-4147-A177-3AD203B41FA5}">
                      <a16:colId xmlns:a16="http://schemas.microsoft.com/office/drawing/2014/main" val="3447153689"/>
                    </a:ext>
                  </a:extLst>
                </a:gridCol>
                <a:gridCol w="3297476">
                  <a:extLst>
                    <a:ext uri="{9D8B030D-6E8A-4147-A177-3AD203B41FA5}">
                      <a16:colId xmlns:a16="http://schemas.microsoft.com/office/drawing/2014/main" val="1743301689"/>
                    </a:ext>
                  </a:extLst>
                </a:gridCol>
              </a:tblGrid>
              <a:tr h="791341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Faculty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u="none" baseline="0" dirty="0">
                          <a:effectLst/>
                        </a:rPr>
                        <a:t>Enrolled </a:t>
                      </a:r>
                      <a:br>
                        <a:rPr lang="en-GB" sz="1600" u="none" baseline="0" dirty="0">
                          <a:effectLst/>
                        </a:rPr>
                      </a:br>
                      <a:r>
                        <a:rPr lang="en-gb" sz="1600" u="none" baseline="0" dirty="0">
                          <a:effectLst/>
                        </a:rPr>
                        <a:t>students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u="none" baseline="0">
                          <a:effectLst/>
                        </a:rPr>
                        <a:t>of which in their</a:t>
                      </a:r>
                      <a:br>
                        <a:rPr lang="en-gb" sz="1600">
                          <a:effectLst/>
                        </a:rPr>
                      </a:br>
                      <a:r>
                        <a:rPr lang="en-gb" sz="1600" u="none" baseline="0">
                          <a:effectLst/>
                        </a:rPr>
                        <a:t>1st semester of study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1448781660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Faculty of Law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2,014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87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2831832542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Business, Economics and Information Systems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1,397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52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2873087955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 dirty="0">
                          <a:effectLst/>
                        </a:rPr>
                        <a:t>Social and Educational Sciences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3,362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125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3135722660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Humanities and Cultural Studies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2,508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196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3216974225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Computer Science and Mathematics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1,123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160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604084317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Enrolled doctoral students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258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26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969668419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Totals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10,662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 dirty="0">
                          <a:effectLst/>
                        </a:rPr>
                        <a:t>646</a:t>
                      </a:r>
                      <a:endParaRPr lang="en-gb" sz="1600" b="0" i="0" u="none" baseline="0" dirty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216485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1516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Full-slide image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148</a:t>
            </a:fld>
            <a:endParaRPr lang="en-GB" dirty="0">
              <a:solidFill>
                <a:srgbClr val="7F7F7F"/>
              </a:solidFill>
            </a:endParaRP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2" t="5462" r="21449" b="2822"/>
          <a:stretch/>
        </p:blipFill>
        <p:spPr/>
      </p:pic>
    </p:spTree>
    <p:extLst>
      <p:ext uri="{BB962C8B-B14F-4D97-AF65-F5344CB8AC3E}">
        <p14:creationId xmlns:p14="http://schemas.microsoft.com/office/powerpoint/2010/main" val="3018444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Picture collage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149</a:t>
            </a:fld>
            <a:endParaRPr lang="en-GB" dirty="0">
              <a:solidFill>
                <a:srgbClr val="7F7F7F"/>
              </a:solidFill>
            </a:endParaRPr>
          </a:p>
        </p:txBody>
      </p:sp>
      <p:pic>
        <p:nvPicPr>
          <p:cNvPr id="22" name="Bildplatzhalter 21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19679" r="-189" b="46425"/>
          <a:stretch/>
        </p:blipFill>
        <p:spPr/>
      </p:pic>
      <p:pic>
        <p:nvPicPr>
          <p:cNvPr id="21" name="Bildplatzhalter 20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" b="4123"/>
          <a:stretch>
            <a:fillRect/>
          </a:stretch>
        </p:blipFill>
        <p:spPr/>
      </p:pic>
      <p:pic>
        <p:nvPicPr>
          <p:cNvPr id="20" name="Bildplatzhalter 19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r="100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847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162D-6216-4BE1-1E51-E4CC2A08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>
            <a:extLst>
              <a:ext uri="{FF2B5EF4-FFF2-40B4-BE49-F238E27FC236}">
                <a16:creationId xmlns:a16="http://schemas.microsoft.com/office/drawing/2014/main" id="{83D16F91-ED78-99F2-A79E-FCAB15F3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44" y="4109551"/>
            <a:ext cx="783716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D5A55-1671-2C05-F785-95DAF45F4C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364C-B2ED-F6B1-A909-B75BBF3F51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66C22-2824-62DA-F0C1-F4EFCA8289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27F19-EB62-EF80-56DC-55D74F30DC57}"/>
              </a:ext>
            </a:extLst>
          </p:cNvPr>
          <p:cNvSpPr txBox="1"/>
          <p:nvPr/>
        </p:nvSpPr>
        <p:spPr>
          <a:xfrm>
            <a:off x="1498747" y="3626945"/>
            <a:ext cx="967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 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Interface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B585DB0-9C8E-DEFE-A077-75DB16FCF728}"/>
              </a:ext>
            </a:extLst>
          </p:cNvPr>
          <p:cNvSpPr/>
          <p:nvPr/>
        </p:nvSpPr>
        <p:spPr bwMode="auto">
          <a:xfrm>
            <a:off x="1417067" y="3573812"/>
            <a:ext cx="1080120" cy="72008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0E629121-3C4E-C2B4-4DD8-BDC526942FBB}"/>
              </a:ext>
            </a:extLst>
          </p:cNvPr>
          <p:cNvSpPr/>
          <p:nvPr/>
        </p:nvSpPr>
        <p:spPr bwMode="auto">
          <a:xfrm>
            <a:off x="3577306" y="3573810"/>
            <a:ext cx="1728191" cy="720080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E9C92F-E90A-8AE3-E1D9-5A724C031433}"/>
              </a:ext>
            </a:extLst>
          </p:cNvPr>
          <p:cNvSpPr txBox="1"/>
          <p:nvPr/>
        </p:nvSpPr>
        <p:spPr>
          <a:xfrm>
            <a:off x="3909344" y="3626945"/>
            <a:ext cx="118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Acquisition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1C2613-F64F-71BA-EA1A-0E19A8F9C3DD}"/>
              </a:ext>
            </a:extLst>
          </p:cNvPr>
          <p:cNvSpPr/>
          <p:nvPr/>
        </p:nvSpPr>
        <p:spPr bwMode="auto">
          <a:xfrm>
            <a:off x="5665539" y="4869954"/>
            <a:ext cx="1352187" cy="72008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81592C-75FD-CD00-251D-F22C3F82D190}"/>
              </a:ext>
            </a:extLst>
          </p:cNvPr>
          <p:cNvGrpSpPr/>
          <p:nvPr/>
        </p:nvGrpSpPr>
        <p:grpSpPr>
          <a:xfrm>
            <a:off x="6621223" y="4709645"/>
            <a:ext cx="360040" cy="355540"/>
            <a:chOff x="7465739" y="2411663"/>
            <a:chExt cx="360040" cy="355540"/>
          </a:xfrm>
        </p:grpSpPr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4A8F01FA-8E82-7706-2087-469C579BCA11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27" name="Can 26">
              <a:extLst>
                <a:ext uri="{FF2B5EF4-FFF2-40B4-BE49-F238E27FC236}">
                  <a16:creationId xmlns:a16="http://schemas.microsoft.com/office/drawing/2014/main" id="{A24B2710-E09D-6826-C39F-D47C494273E6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4E1E1F45-7D31-4461-AC26-A7FAD6BBDD87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64CE53-6F72-6E06-49BA-F07A3C8800B4}"/>
              </a:ext>
            </a:extLst>
          </p:cNvPr>
          <p:cNvGrpSpPr/>
          <p:nvPr/>
        </p:nvGrpSpPr>
        <p:grpSpPr>
          <a:xfrm>
            <a:off x="6909254" y="4709645"/>
            <a:ext cx="468515" cy="557045"/>
            <a:chOff x="7465739" y="2411663"/>
            <a:chExt cx="360040" cy="355540"/>
          </a:xfrm>
        </p:grpSpPr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4E912210-C036-1173-90D3-E1492546B946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B918F0D6-4834-32E9-4B2D-0CC27EECF874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73FA39CE-9EFC-DCAE-85B9-0E0E4DCA7CA4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CC7B3DA-C1E2-3BAA-A057-40EEA77EBB2F}"/>
              </a:ext>
            </a:extLst>
          </p:cNvPr>
          <p:cNvSpPr txBox="1"/>
          <p:nvPr/>
        </p:nvSpPr>
        <p:spPr>
          <a:xfrm>
            <a:off x="5845342" y="5108226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Database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D08F7E-808C-7AC4-49A5-CDA7F7A4A1E6}"/>
              </a:ext>
            </a:extLst>
          </p:cNvPr>
          <p:cNvSpPr/>
          <p:nvPr/>
        </p:nvSpPr>
        <p:spPr bwMode="auto">
          <a:xfrm>
            <a:off x="5550459" y="2090978"/>
            <a:ext cx="1582346" cy="97877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E3274-2898-7A5D-0EBB-7F687A47B242}"/>
              </a:ext>
            </a:extLst>
          </p:cNvPr>
          <p:cNvSpPr txBox="1"/>
          <p:nvPr/>
        </p:nvSpPr>
        <p:spPr>
          <a:xfrm>
            <a:off x="5585608" y="2139054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Decision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Analysis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Models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6CFF7348-D524-2289-1C0F-F5CCA3CDD4A0}"/>
              </a:ext>
            </a:extLst>
          </p:cNvPr>
          <p:cNvCxnSpPr>
            <a:stCxn id="16" idx="3"/>
            <a:endCxn id="42" idx="5"/>
          </p:cNvCxnSpPr>
          <p:nvPr/>
        </p:nvCxnSpPr>
        <p:spPr bwMode="auto">
          <a:xfrm flipV="1">
            <a:off x="2497187" y="3933850"/>
            <a:ext cx="1170129" cy="2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5DBF6A2-8A7C-9E54-0BA6-7FF692888474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 bwMode="auto">
          <a:xfrm rot="16200000" flipH="1">
            <a:off x="4540413" y="4104868"/>
            <a:ext cx="936104" cy="131414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A10CECA-2245-52E3-392D-D64E42DE7C57}"/>
              </a:ext>
            </a:extLst>
          </p:cNvPr>
          <p:cNvCxnSpPr>
            <a:cxnSpLocks/>
            <a:stCxn id="45" idx="0"/>
            <a:endCxn id="47" idx="2"/>
          </p:cNvCxnSpPr>
          <p:nvPr/>
        </p:nvCxnSpPr>
        <p:spPr bwMode="auto">
          <a:xfrm rot="16200000" flipV="1">
            <a:off x="5441533" y="3969853"/>
            <a:ext cx="1800201" cy="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A06EAE8A-8067-B57F-2090-402C93257505}"/>
              </a:ext>
            </a:extLst>
          </p:cNvPr>
          <p:cNvCxnSpPr>
            <a:cxnSpLocks/>
            <a:stCxn id="16" idx="0"/>
            <a:endCxn id="47" idx="1"/>
          </p:cNvCxnSpPr>
          <p:nvPr/>
        </p:nvCxnSpPr>
        <p:spPr bwMode="auto">
          <a:xfrm rot="5400000" flipH="1" flipV="1">
            <a:off x="3257070" y="1280423"/>
            <a:ext cx="993446" cy="3593332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9464" name="Picture 8" descr="ABB Ability™ Papcel Supervisory system dedicated to paper ...">
            <a:extLst>
              <a:ext uri="{FF2B5EF4-FFF2-40B4-BE49-F238E27FC236}">
                <a16:creationId xmlns:a16="http://schemas.microsoft.com/office/drawing/2014/main" id="{CB07ADB7-3C1A-E1C3-F058-E4A1E2EC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921" y="2464624"/>
            <a:ext cx="801875" cy="8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B0702C6-4B6E-F514-C13F-665FF648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79" y="3298562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98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Picture collage and text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150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</a:t>
            </a:r>
          </a:p>
        </p:txBody>
      </p:sp>
      <p:pic>
        <p:nvPicPr>
          <p:cNvPr id="26" name="Bildplatzhalter 2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7143"/>
          <a:stretch>
            <a:fillRect/>
          </a:stretch>
        </p:blipFill>
        <p:spPr/>
      </p:pic>
      <p:pic>
        <p:nvPicPr>
          <p:cNvPr id="6" name="Bildplatzhalter 5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" b="4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01414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Picture collage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151</a:t>
            </a:fld>
            <a:endParaRPr lang="en-GB" dirty="0">
              <a:solidFill>
                <a:srgbClr val="7F7F7F"/>
              </a:solidFill>
            </a:endParaRPr>
          </a:p>
        </p:txBody>
      </p:sp>
      <p:pic>
        <p:nvPicPr>
          <p:cNvPr id="14" name="Bildplatzhalter 1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7146"/>
          <a:stretch>
            <a:fillRect/>
          </a:stretch>
        </p:blipFill>
        <p:spPr/>
      </p:pic>
      <p:pic>
        <p:nvPicPr>
          <p:cNvPr id="25" name="Bildplatzhalter 2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6655" b="9740"/>
          <a:stretch/>
        </p:blipFill>
        <p:spPr/>
      </p:pic>
      <p:pic>
        <p:nvPicPr>
          <p:cNvPr id="21" name="Bildplatzhalter 20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b="6872"/>
          <a:stretch>
            <a:fillRect/>
          </a:stretch>
        </p:blipFill>
        <p:spPr/>
      </p:pic>
      <p:pic>
        <p:nvPicPr>
          <p:cNvPr id="24" name="Bildplatzhalter 23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0" b="6850"/>
          <a:stretch>
            <a:fillRect/>
          </a:stretch>
        </p:blipFill>
        <p:spPr>
          <a:xfrm>
            <a:off x="4086000" y="1268706"/>
            <a:ext cx="4033050" cy="2322538"/>
          </a:xfrm>
        </p:spPr>
      </p:pic>
    </p:spTree>
    <p:extLst>
      <p:ext uri="{BB962C8B-B14F-4D97-AF65-F5344CB8AC3E}">
        <p14:creationId xmlns:p14="http://schemas.microsoft.com/office/powerpoint/2010/main" val="2066441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B443A-2E02-C8DC-1D32-8765DAFDF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0308B-DAF4-A016-D805-59314410A39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9B8A1-8138-C0D7-ED15-CCC22F56AD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96F6C-62AF-13DF-0009-32E89BDAA6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84AC8C-FE95-4D89-2E61-3F888DD1561B}"/>
              </a:ext>
            </a:extLst>
          </p:cNvPr>
          <p:cNvSpPr/>
          <p:nvPr/>
        </p:nvSpPr>
        <p:spPr bwMode="auto">
          <a:xfrm>
            <a:off x="5126142" y="3141761"/>
            <a:ext cx="1942888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BAD1375-F96B-9B15-C3EE-D411DB8C09BA}"/>
              </a:ext>
            </a:extLst>
          </p:cNvPr>
          <p:cNvSpPr/>
          <p:nvPr/>
        </p:nvSpPr>
        <p:spPr bwMode="auto">
          <a:xfrm>
            <a:off x="1841352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C9BEE07-981D-0375-5567-AF62B20EAB52}"/>
              </a:ext>
            </a:extLst>
          </p:cNvPr>
          <p:cNvSpPr/>
          <p:nvPr/>
        </p:nvSpPr>
        <p:spPr bwMode="auto">
          <a:xfrm>
            <a:off x="8841655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Static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C0B9333-6450-A45B-76F2-0B17BA0D1100}"/>
              </a:ext>
            </a:extLst>
          </p:cNvPr>
          <p:cNvCxnSpPr>
            <a:cxnSpLocks/>
            <a:stCxn id="2" idx="3"/>
            <a:endCxn id="11" idx="5"/>
          </p:cNvCxnSpPr>
          <p:nvPr/>
        </p:nvCxnSpPr>
        <p:spPr bwMode="auto">
          <a:xfrm flipV="1">
            <a:off x="7069030" y="2349754"/>
            <a:ext cx="1817635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221D893-4AE2-05D9-F311-142B252F3C7D}"/>
              </a:ext>
            </a:extLst>
          </p:cNvPr>
          <p:cNvCxnSpPr>
            <a:cxnSpLocks/>
            <a:stCxn id="7" idx="2"/>
            <a:endCxn id="2" idx="1"/>
          </p:cNvCxnSpPr>
          <p:nvPr/>
        </p:nvCxnSpPr>
        <p:spPr bwMode="auto">
          <a:xfrm>
            <a:off x="3308510" y="2349754"/>
            <a:ext cx="1817632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21739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AE397-5E24-5507-5F04-9E2257F8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0206C-C320-587B-3571-7C95E592D2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C6DFF-0F54-A508-30D2-3568A2563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1ADB3-3A4C-8824-BE8A-645F46424B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DAD3A13-1377-D87D-3A6E-826C3F875A79}"/>
              </a:ext>
            </a:extLst>
          </p:cNvPr>
          <p:cNvSpPr/>
          <p:nvPr/>
        </p:nvSpPr>
        <p:spPr bwMode="auto">
          <a:xfrm>
            <a:off x="5126142" y="3141761"/>
            <a:ext cx="1942888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5FE3035-D7E4-9867-D981-F053DC75C022}"/>
              </a:ext>
            </a:extLst>
          </p:cNvPr>
          <p:cNvSpPr/>
          <p:nvPr/>
        </p:nvSpPr>
        <p:spPr bwMode="auto">
          <a:xfrm>
            <a:off x="1841352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5531AC9-A85A-E93A-504B-B64C18CD98FF}"/>
              </a:ext>
            </a:extLst>
          </p:cNvPr>
          <p:cNvSpPr/>
          <p:nvPr/>
        </p:nvSpPr>
        <p:spPr bwMode="auto">
          <a:xfrm>
            <a:off x="8841655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Static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34DE7AD-1D5B-1C5E-D30B-1D39C6416DF3}"/>
              </a:ext>
            </a:extLst>
          </p:cNvPr>
          <p:cNvCxnSpPr>
            <a:cxnSpLocks/>
            <a:stCxn id="2" idx="3"/>
            <a:endCxn id="11" idx="5"/>
          </p:cNvCxnSpPr>
          <p:nvPr/>
        </p:nvCxnSpPr>
        <p:spPr bwMode="auto">
          <a:xfrm flipV="1">
            <a:off x="7069030" y="2349754"/>
            <a:ext cx="1817635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7107C5-9B4C-B15C-3A0E-E25847FCDE28}"/>
              </a:ext>
            </a:extLst>
          </p:cNvPr>
          <p:cNvCxnSpPr>
            <a:cxnSpLocks/>
            <a:stCxn id="7" idx="2"/>
            <a:endCxn id="2" idx="1"/>
          </p:cNvCxnSpPr>
          <p:nvPr/>
        </p:nvCxnSpPr>
        <p:spPr bwMode="auto">
          <a:xfrm>
            <a:off x="3308510" y="2349754"/>
            <a:ext cx="1817632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6399BC-9CC4-3653-7791-F24AA0B2297B}"/>
              </a:ext>
            </a:extLst>
          </p:cNvPr>
          <p:cNvSpPr/>
          <p:nvPr/>
        </p:nvSpPr>
        <p:spPr bwMode="auto">
          <a:xfrm>
            <a:off x="4858669" y="4158893"/>
            <a:ext cx="2477834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Graph Structures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EA52-DD41-B8C2-0F35-8C06E143F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A3750-3685-E990-7D79-B2EE8F5DAB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FB8FE-8C62-14F8-9508-94346CFE1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ED144-A8D6-724C-8666-2AA2D476C3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AC5C2F-8766-2CEC-7FDB-C711C34CC9F5}"/>
              </a:ext>
            </a:extLst>
          </p:cNvPr>
          <p:cNvSpPr/>
          <p:nvPr/>
        </p:nvSpPr>
        <p:spPr bwMode="auto">
          <a:xfrm>
            <a:off x="4870227" y="735012"/>
            <a:ext cx="2448272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  <a:endParaRPr kumimoji="0" lang="en-DE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 Networks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7E0A379-AB95-F00A-9A53-67CA4F0F4384}"/>
              </a:ext>
            </a:extLst>
          </p:cNvPr>
          <p:cNvSpPr/>
          <p:nvPr/>
        </p:nvSpPr>
        <p:spPr bwMode="auto">
          <a:xfrm>
            <a:off x="3395752" y="2007736"/>
            <a:ext cx="2183389" cy="360041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Inherent </a:t>
            </a:r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Properties</a:t>
            </a:r>
            <a:endParaRPr kumimoji="0" lang="en-DE" sz="1400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5C9FBC-6841-9A09-1724-0BEB6A0DDF14}"/>
              </a:ext>
            </a:extLst>
          </p:cNvPr>
          <p:cNvSpPr/>
          <p:nvPr/>
        </p:nvSpPr>
        <p:spPr bwMode="auto">
          <a:xfrm>
            <a:off x="2162774" y="2918280"/>
            <a:ext cx="1009827" cy="25182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Local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AF874-BEF7-C91F-B8F6-D7235C81AD2A}"/>
              </a:ext>
            </a:extLst>
          </p:cNvPr>
          <p:cNvSpPr/>
          <p:nvPr/>
        </p:nvSpPr>
        <p:spPr bwMode="auto">
          <a:xfrm>
            <a:off x="6258774" y="2918280"/>
            <a:ext cx="1009827" cy="25182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Global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5172A-A7B9-4ED9-FD09-498D9052C502}"/>
              </a:ext>
            </a:extLst>
          </p:cNvPr>
          <p:cNvSpPr/>
          <p:nvPr/>
        </p:nvSpPr>
        <p:spPr bwMode="auto">
          <a:xfrm>
            <a:off x="311399" y="5677382"/>
            <a:ext cx="1389052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 Arc Lengths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FCC673-5070-6D66-44DD-7740172B3246}"/>
              </a:ext>
            </a:extLst>
          </p:cNvPr>
          <p:cNvSpPr/>
          <p:nvPr/>
        </p:nvSpPr>
        <p:spPr bwMode="auto">
          <a:xfrm>
            <a:off x="2115287" y="5677382"/>
            <a:ext cx="1389053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Probabilistic Arc Lengths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8DB4B7-5D05-5194-5D8C-7103C4B739D4}"/>
              </a:ext>
            </a:extLst>
          </p:cNvPr>
          <p:cNvSpPr/>
          <p:nvPr/>
        </p:nvSpPr>
        <p:spPr bwMode="auto">
          <a:xfrm>
            <a:off x="1494576" y="3691770"/>
            <a:ext cx="1081219" cy="32337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C93603-23FB-C8BB-022D-281817487300}"/>
              </a:ext>
            </a:extLst>
          </p:cNvPr>
          <p:cNvSpPr/>
          <p:nvPr/>
        </p:nvSpPr>
        <p:spPr bwMode="auto">
          <a:xfrm>
            <a:off x="770755" y="4527641"/>
            <a:ext cx="1613413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Without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Arc Lenghts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D23BBA-BC83-C168-B0AA-164F34C2E01C}"/>
              </a:ext>
            </a:extLst>
          </p:cNvPr>
          <p:cNvSpPr/>
          <p:nvPr/>
        </p:nvSpPr>
        <p:spPr bwMode="auto">
          <a:xfrm>
            <a:off x="2803106" y="4532000"/>
            <a:ext cx="1835581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With Some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Arc Lenghts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40041F6-A71E-D21D-BDB3-590897C8CB5C}"/>
              </a:ext>
            </a:extLst>
          </p:cNvPr>
          <p:cNvCxnSpPr>
            <a:cxnSpLocks/>
            <a:stCxn id="26" idx="2"/>
            <a:endCxn id="35" idx="0"/>
          </p:cNvCxnSpPr>
          <p:nvPr/>
        </p:nvCxnSpPr>
        <p:spPr bwMode="auto">
          <a:xfrm rot="16200000" flipH="1">
            <a:off x="2619615" y="3430718"/>
            <a:ext cx="516852" cy="168571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64B166C-D0F8-C517-237C-4EAB585B5C45}"/>
              </a:ext>
            </a:extLst>
          </p:cNvPr>
          <p:cNvCxnSpPr>
            <a:cxnSpLocks/>
            <a:stCxn id="30" idx="2"/>
            <a:endCxn id="15" idx="0"/>
          </p:cNvCxnSpPr>
          <p:nvPr/>
        </p:nvCxnSpPr>
        <p:spPr bwMode="auto">
          <a:xfrm rot="16200000" flipH="1">
            <a:off x="1927333" y="4794900"/>
            <a:ext cx="532611" cy="123235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8AF5C-8A6C-F324-8D3E-56A59137AC61}"/>
              </a:ext>
            </a:extLst>
          </p:cNvPr>
          <p:cNvSpPr/>
          <p:nvPr/>
        </p:nvSpPr>
        <p:spPr bwMode="auto">
          <a:xfrm>
            <a:off x="2849352" y="3691768"/>
            <a:ext cx="1081219" cy="32337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strike="sngStrik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</a:t>
            </a: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irected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3C1EB94-CFAC-0097-0923-192F6AB3D418}"/>
              </a:ext>
            </a:extLst>
          </p:cNvPr>
          <p:cNvCxnSpPr>
            <a:cxnSpLocks/>
            <a:stCxn id="10" idx="2"/>
            <a:endCxn id="46" idx="0"/>
          </p:cNvCxnSpPr>
          <p:nvPr/>
        </p:nvCxnSpPr>
        <p:spPr bwMode="auto">
          <a:xfrm rot="16200000" flipH="1">
            <a:off x="2767995" y="3069801"/>
            <a:ext cx="521660" cy="72227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A909657-3234-D25F-67CB-C1C3FE8779AA}"/>
              </a:ext>
            </a:extLst>
          </p:cNvPr>
          <p:cNvSpPr/>
          <p:nvPr/>
        </p:nvSpPr>
        <p:spPr bwMode="auto">
          <a:xfrm>
            <a:off x="5974763" y="3682861"/>
            <a:ext cx="805509" cy="274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Sparse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3469E9-5553-5192-D284-BE708401676F}"/>
              </a:ext>
            </a:extLst>
          </p:cNvPr>
          <p:cNvSpPr/>
          <p:nvPr/>
        </p:nvSpPr>
        <p:spPr bwMode="auto">
          <a:xfrm>
            <a:off x="7399576" y="3682861"/>
            <a:ext cx="1098744" cy="274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Non-Sparse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064598C-B38A-EC3F-39C5-ED4F05D1409A}"/>
              </a:ext>
            </a:extLst>
          </p:cNvPr>
          <p:cNvCxnSpPr>
            <a:cxnSpLocks/>
            <a:stCxn id="11" idx="2"/>
            <a:endCxn id="58" idx="0"/>
          </p:cNvCxnSpPr>
          <p:nvPr/>
        </p:nvCxnSpPr>
        <p:spPr bwMode="auto">
          <a:xfrm rot="16200000" flipH="1">
            <a:off x="7099942" y="2833854"/>
            <a:ext cx="512753" cy="118526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F61642F-94AB-57CB-5030-60E78050D541}"/>
              </a:ext>
            </a:extLst>
          </p:cNvPr>
          <p:cNvSpPr/>
          <p:nvPr/>
        </p:nvSpPr>
        <p:spPr bwMode="auto">
          <a:xfrm>
            <a:off x="6810282" y="4671671"/>
            <a:ext cx="1219414" cy="36008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Network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0C8732E-F45D-F19F-7301-D59DADC3252B}"/>
              </a:ext>
            </a:extLst>
          </p:cNvPr>
          <p:cNvSpPr/>
          <p:nvPr/>
        </p:nvSpPr>
        <p:spPr bwMode="auto">
          <a:xfrm>
            <a:off x="5827447" y="5748092"/>
            <a:ext cx="1382085" cy="53350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Rectengular Grid Network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321053-AD7E-C7A4-7C01-455184E339D5}"/>
              </a:ext>
            </a:extLst>
          </p:cNvPr>
          <p:cNvSpPr/>
          <p:nvPr/>
        </p:nvSpPr>
        <p:spPr bwMode="auto">
          <a:xfrm>
            <a:off x="7915336" y="5756622"/>
            <a:ext cx="1139260" cy="33013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Graph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56C981-9708-C792-5B39-DF8642C03406}"/>
              </a:ext>
            </a:extLst>
          </p:cNvPr>
          <p:cNvCxnSpPr>
            <a:cxnSpLocks/>
            <a:stCxn id="69" idx="2"/>
            <a:endCxn id="77" idx="0"/>
          </p:cNvCxnSpPr>
          <p:nvPr/>
        </p:nvCxnSpPr>
        <p:spPr bwMode="auto">
          <a:xfrm rot="16200000" flipH="1">
            <a:off x="7590043" y="4861699"/>
            <a:ext cx="724868" cy="106497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6820074-C3A0-6CEF-C900-1414605A303F}"/>
              </a:ext>
            </a:extLst>
          </p:cNvPr>
          <p:cNvSpPr/>
          <p:nvPr/>
        </p:nvSpPr>
        <p:spPr bwMode="auto">
          <a:xfrm>
            <a:off x="8300276" y="4625325"/>
            <a:ext cx="1021483" cy="51944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Highway Network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CEE5E9A1-57C2-FE41-834E-5D30C129B03B}"/>
              </a:ext>
            </a:extLst>
          </p:cNvPr>
          <p:cNvCxnSpPr>
            <a:cxnSpLocks/>
            <a:stCxn id="57" idx="2"/>
            <a:endCxn id="82" idx="0"/>
          </p:cNvCxnSpPr>
          <p:nvPr/>
        </p:nvCxnSpPr>
        <p:spPr bwMode="auto">
          <a:xfrm rot="16200000" flipH="1">
            <a:off x="7260124" y="3074431"/>
            <a:ext cx="668288" cy="2433500"/>
          </a:xfrm>
          <a:prstGeom prst="bentConnector3">
            <a:avLst>
              <a:gd name="adj1" fmla="val 53337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1B131643-0C42-2162-E48C-32E94C5BBB3D}"/>
              </a:ext>
            </a:extLst>
          </p:cNvPr>
          <p:cNvSpPr/>
          <p:nvPr/>
        </p:nvSpPr>
        <p:spPr bwMode="auto">
          <a:xfrm>
            <a:off x="5136405" y="4631399"/>
            <a:ext cx="1382085" cy="48634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Decomposable Network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6D59D21-BE5F-B15B-23EB-3CEEC973AAD1}"/>
              </a:ext>
            </a:extLst>
          </p:cNvPr>
          <p:cNvCxnSpPr>
            <a:cxnSpLocks/>
            <a:stCxn id="57" idx="2"/>
            <a:endCxn id="88" idx="0"/>
          </p:cNvCxnSpPr>
          <p:nvPr/>
        </p:nvCxnSpPr>
        <p:spPr bwMode="auto">
          <a:xfrm rot="5400000">
            <a:off x="5765302" y="4019183"/>
            <a:ext cx="674362" cy="550070"/>
          </a:xfrm>
          <a:prstGeom prst="bentConnector3">
            <a:avLst>
              <a:gd name="adj1" fmla="val 51654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Parallelogram 103">
            <a:extLst>
              <a:ext uri="{FF2B5EF4-FFF2-40B4-BE49-F238E27FC236}">
                <a16:creationId xmlns:a16="http://schemas.microsoft.com/office/drawing/2014/main" id="{A7A793B7-D929-038C-7EA4-E1B79E9F89D5}"/>
              </a:ext>
            </a:extLst>
          </p:cNvPr>
          <p:cNvSpPr/>
          <p:nvPr/>
        </p:nvSpPr>
        <p:spPr bwMode="auto">
          <a:xfrm>
            <a:off x="8542361" y="1379052"/>
            <a:ext cx="2182491" cy="356285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Representations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3B56BF2-8108-1D6F-D69F-42D4E38C85F8}"/>
              </a:ext>
            </a:extLst>
          </p:cNvPr>
          <p:cNvSpPr/>
          <p:nvPr/>
        </p:nvSpPr>
        <p:spPr bwMode="auto">
          <a:xfrm>
            <a:off x="8239836" y="2350854"/>
            <a:ext cx="1021483" cy="55941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Adjacency Matrix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3FDC8B3-FD30-8B0F-954B-64E402448B5D}"/>
              </a:ext>
            </a:extLst>
          </p:cNvPr>
          <p:cNvSpPr/>
          <p:nvPr/>
        </p:nvSpPr>
        <p:spPr bwMode="auto">
          <a:xfrm>
            <a:off x="10847822" y="2354384"/>
            <a:ext cx="814772" cy="35628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Arc List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1E10988-693B-E302-2A75-E26156D14A20}"/>
              </a:ext>
            </a:extLst>
          </p:cNvPr>
          <p:cNvSpPr/>
          <p:nvPr/>
        </p:nvSpPr>
        <p:spPr bwMode="auto">
          <a:xfrm>
            <a:off x="9279227" y="3195251"/>
            <a:ext cx="1053957" cy="61360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Forward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Star Form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9C600C4-585A-56DB-674A-35C6EB8D9857}"/>
              </a:ext>
            </a:extLst>
          </p:cNvPr>
          <p:cNvSpPr/>
          <p:nvPr/>
        </p:nvSpPr>
        <p:spPr bwMode="auto">
          <a:xfrm>
            <a:off x="10882555" y="3201483"/>
            <a:ext cx="1053957" cy="61360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Backward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Star Form</a:t>
            </a:r>
          </a:p>
        </p:txBody>
      </p:sp>
      <p:cxnSp>
        <p:nvCxnSpPr>
          <p:cNvPr id="260" name="Elbow Connector 259">
            <a:extLst>
              <a:ext uri="{FF2B5EF4-FFF2-40B4-BE49-F238E27FC236}">
                <a16:creationId xmlns:a16="http://schemas.microsoft.com/office/drawing/2014/main" id="{A4E9FECC-DDED-5628-FA8E-C8765477721E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 bwMode="auto">
          <a:xfrm rot="10800000" flipV="1">
            <a:off x="4487447" y="1158168"/>
            <a:ext cx="382780" cy="849568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7" name="Elbow Connector 266">
            <a:extLst>
              <a:ext uri="{FF2B5EF4-FFF2-40B4-BE49-F238E27FC236}">
                <a16:creationId xmlns:a16="http://schemas.microsoft.com/office/drawing/2014/main" id="{CE5145A9-04B6-6786-6465-39A9FF2ECB36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 bwMode="auto">
          <a:xfrm rot="5400000">
            <a:off x="3302317" y="1733149"/>
            <a:ext cx="550503" cy="181975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A8373E1D-7225-DF5E-A02F-3885E50C5AD2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 bwMode="auto">
          <a:xfrm rot="16200000" flipH="1">
            <a:off x="5350316" y="1504907"/>
            <a:ext cx="550503" cy="227624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C29C73A9-07A6-95B4-89AC-CB26AE52A717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 bwMode="auto">
          <a:xfrm rot="5400000">
            <a:off x="6314227" y="3233399"/>
            <a:ext cx="512753" cy="38617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2" name="Elbow Connector 281">
            <a:extLst>
              <a:ext uri="{FF2B5EF4-FFF2-40B4-BE49-F238E27FC236}">
                <a16:creationId xmlns:a16="http://schemas.microsoft.com/office/drawing/2014/main" id="{60D75E3B-D8D4-BE02-D57B-1A206D3BE39B}"/>
              </a:ext>
            </a:extLst>
          </p:cNvPr>
          <p:cNvCxnSpPr>
            <a:cxnSpLocks/>
            <a:stCxn id="57" idx="2"/>
            <a:endCxn id="69" idx="0"/>
          </p:cNvCxnSpPr>
          <p:nvPr/>
        </p:nvCxnSpPr>
        <p:spPr bwMode="auto">
          <a:xfrm rot="16200000" flipH="1">
            <a:off x="6541436" y="3793118"/>
            <a:ext cx="714634" cy="104247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4FDFA591-2512-5974-D6BB-AB9B95AAF3D4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 bwMode="auto">
          <a:xfrm rot="5400000">
            <a:off x="6611071" y="4939174"/>
            <a:ext cx="716338" cy="90149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DC75C209-598B-58E1-D930-112B17EE9558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 bwMode="auto">
          <a:xfrm rot="5400000">
            <a:off x="2090606" y="3114688"/>
            <a:ext cx="521662" cy="63250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1" name="Elbow Connector 290">
            <a:extLst>
              <a:ext uri="{FF2B5EF4-FFF2-40B4-BE49-F238E27FC236}">
                <a16:creationId xmlns:a16="http://schemas.microsoft.com/office/drawing/2014/main" id="{CE47B798-63BD-9AE3-3058-98EC2BC88FAA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 bwMode="auto">
          <a:xfrm rot="5400000">
            <a:off x="1550078" y="4042532"/>
            <a:ext cx="512493" cy="45772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4E7BD8D6-08C2-5CBB-400D-40A4EBD5F923}"/>
              </a:ext>
            </a:extLst>
          </p:cNvPr>
          <p:cNvCxnSpPr>
            <a:cxnSpLocks/>
            <a:stCxn id="30" idx="2"/>
            <a:endCxn id="14" idx="0"/>
          </p:cNvCxnSpPr>
          <p:nvPr/>
        </p:nvCxnSpPr>
        <p:spPr bwMode="auto">
          <a:xfrm rot="5400000">
            <a:off x="1025389" y="5125308"/>
            <a:ext cx="532611" cy="57153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7" name="Elbow Connector 296">
            <a:extLst>
              <a:ext uri="{FF2B5EF4-FFF2-40B4-BE49-F238E27FC236}">
                <a16:creationId xmlns:a16="http://schemas.microsoft.com/office/drawing/2014/main" id="{5971D5B4-59B4-9DD8-A3CA-BC358B97089A}"/>
              </a:ext>
            </a:extLst>
          </p:cNvPr>
          <p:cNvCxnSpPr>
            <a:cxnSpLocks/>
            <a:stCxn id="7" idx="3"/>
            <a:endCxn id="104" idx="1"/>
          </p:cNvCxnSpPr>
          <p:nvPr/>
        </p:nvCxnSpPr>
        <p:spPr bwMode="auto">
          <a:xfrm>
            <a:off x="7318499" y="1158168"/>
            <a:ext cx="2359643" cy="2208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5" name="Elbow Connector 364">
            <a:extLst>
              <a:ext uri="{FF2B5EF4-FFF2-40B4-BE49-F238E27FC236}">
                <a16:creationId xmlns:a16="http://schemas.microsoft.com/office/drawing/2014/main" id="{6160D8C1-DF2A-3270-890C-85AC31875708}"/>
              </a:ext>
            </a:extLst>
          </p:cNvPr>
          <p:cNvCxnSpPr>
            <a:cxnSpLocks/>
            <a:stCxn id="104" idx="4"/>
            <a:endCxn id="152" idx="0"/>
          </p:cNvCxnSpPr>
          <p:nvPr/>
        </p:nvCxnSpPr>
        <p:spPr bwMode="auto">
          <a:xfrm rot="16200000" flipH="1">
            <a:off x="10134884" y="1234059"/>
            <a:ext cx="619047" cy="162160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9" name="Elbow Connector 368">
            <a:extLst>
              <a:ext uri="{FF2B5EF4-FFF2-40B4-BE49-F238E27FC236}">
                <a16:creationId xmlns:a16="http://schemas.microsoft.com/office/drawing/2014/main" id="{065C7BB9-5EC4-FA6E-A472-05EEC13FCCA3}"/>
              </a:ext>
            </a:extLst>
          </p:cNvPr>
          <p:cNvCxnSpPr>
            <a:cxnSpLocks/>
            <a:stCxn id="104" idx="4"/>
            <a:endCxn id="151" idx="0"/>
          </p:cNvCxnSpPr>
          <p:nvPr/>
        </p:nvCxnSpPr>
        <p:spPr bwMode="auto">
          <a:xfrm rot="5400000">
            <a:off x="8884335" y="1601581"/>
            <a:ext cx="615517" cy="88302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3" name="Elbow Connector 372">
            <a:extLst>
              <a:ext uri="{FF2B5EF4-FFF2-40B4-BE49-F238E27FC236}">
                <a16:creationId xmlns:a16="http://schemas.microsoft.com/office/drawing/2014/main" id="{2C3917EE-4C40-5DA1-1987-D68336F66F90}"/>
              </a:ext>
            </a:extLst>
          </p:cNvPr>
          <p:cNvCxnSpPr>
            <a:cxnSpLocks/>
            <a:stCxn id="152" idx="2"/>
            <a:endCxn id="153" idx="0"/>
          </p:cNvCxnSpPr>
          <p:nvPr/>
        </p:nvCxnSpPr>
        <p:spPr bwMode="auto">
          <a:xfrm rot="5400000">
            <a:off x="10288416" y="2228459"/>
            <a:ext cx="484582" cy="144900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6" name="Elbow Connector 375">
            <a:extLst>
              <a:ext uri="{FF2B5EF4-FFF2-40B4-BE49-F238E27FC236}">
                <a16:creationId xmlns:a16="http://schemas.microsoft.com/office/drawing/2014/main" id="{CAEC1F81-F089-7930-BF6D-C3755326CFEB}"/>
              </a:ext>
            </a:extLst>
          </p:cNvPr>
          <p:cNvCxnSpPr>
            <a:cxnSpLocks/>
            <a:stCxn id="152" idx="2"/>
            <a:endCxn id="154" idx="0"/>
          </p:cNvCxnSpPr>
          <p:nvPr/>
        </p:nvCxnSpPr>
        <p:spPr bwMode="auto">
          <a:xfrm rot="16200000" flipH="1">
            <a:off x="11086964" y="2878913"/>
            <a:ext cx="490814" cy="154326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4639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9A530-861B-F2B1-F02C-9DC70257D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83968-EC7E-CD5D-AF3E-ECA689B94F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BD243-A9D3-0748-B871-A95AEEB92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6E85-FC8F-23F1-F118-CD23F95980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75828137-9DE6-C4F5-C38B-F3B7EBA9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19" y="1197546"/>
            <a:ext cx="7772400" cy="40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8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F74D-39C3-5EE5-5A83-48613936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063D7-EDE5-E9AE-0F46-CFFAAC8B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Problem Definition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7BACDD-F467-C638-1D97-B40D338F0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914" y="1339461"/>
            <a:ext cx="11236075" cy="46826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In environments where travel costs change unpredictably across both </a:t>
            </a:r>
            <a:r>
              <a:rPr lang="en-GB" b="1" dirty="0"/>
              <a:t>space</a:t>
            </a:r>
            <a:r>
              <a:rPr lang="en-GB" dirty="0"/>
              <a:t> and </a:t>
            </a:r>
            <a:r>
              <a:rPr lang="en-GB" b="1" dirty="0"/>
              <a:t>time</a:t>
            </a:r>
            <a:r>
              <a:rPr lang="en-GB" dirty="0"/>
              <a:t>, the routing problem itself becomes inherently </a:t>
            </a:r>
            <a:r>
              <a:rPr lang="en-GB" b="1" dirty="0"/>
              <a:t>dynamic</a:t>
            </a:r>
            <a:r>
              <a:rPr lang="en-GB" dirty="0"/>
              <a:t>: the cost landscape evolves during execution, and the optimal path may shift as the agent moves.</a:t>
            </a:r>
          </a:p>
          <a:p>
            <a:pPr marL="0" indent="0">
              <a:buNone/>
            </a:pPr>
            <a:r>
              <a:rPr lang="en-GB" dirty="0"/>
              <a:t>Faced with this dynamic reality, a decision-maker must choose between fundamentally different planning strategies:</a:t>
            </a:r>
          </a:p>
          <a:p>
            <a:r>
              <a:rPr lang="en-GB" b="1" dirty="0"/>
              <a:t>Static robust planning</a:t>
            </a:r>
            <a:r>
              <a:rPr lang="en-GB" dirty="0"/>
              <a:t>, which commits to a single path that remains feasible under all possible cost realizations, despite the evolving conditions;</a:t>
            </a:r>
          </a:p>
          <a:p>
            <a:r>
              <a:rPr lang="en-GB" b="1" dirty="0"/>
              <a:t>Dynamic adaptive planning</a:t>
            </a:r>
            <a:r>
              <a:rPr lang="en-GB" dirty="0"/>
              <a:t>, which continuously updates the route based on the latest observations of the changing </a:t>
            </a:r>
            <a:r>
              <a:rPr lang="en-GB" dirty="0" err="1"/>
              <a:t>spatio</a:t>
            </a:r>
            <a:r>
              <a:rPr lang="en-GB" dirty="0"/>
              <a:t>-temporal cost field;</a:t>
            </a:r>
          </a:p>
          <a:p>
            <a:r>
              <a:rPr lang="en-GB" b="1" dirty="0"/>
              <a:t>Hybrid initialization strategies</a:t>
            </a:r>
            <a:r>
              <a:rPr lang="en-GB" dirty="0"/>
              <a:t>, which begin with a robust, uncertainty-aware pre-plan and subsequently refine or adapt it dynamically during execution to exploit real-time information.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These three approaches reflect competing philosophies — robust pre-commitment, real-time adaptation, and combinations thereof.</a:t>
            </a:r>
          </a:p>
          <a:p>
            <a:pPr marL="0" indent="0">
              <a:buNone/>
            </a:pPr>
            <a:r>
              <a:rPr lang="en-GB" dirty="0"/>
              <a:t>Understanding how </a:t>
            </a:r>
            <a:r>
              <a:rPr lang="en-GB" dirty="0" err="1"/>
              <a:t>spatio</a:t>
            </a:r>
            <a:r>
              <a:rPr lang="en-GB" dirty="0"/>
              <a:t>-temporal uncertainty shapes the trade-offs between these strategies, and identifying when hybrid approaches can achieve the benefits of both extremes, forms the central challenge of this thesis.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144A2CBA-0041-49A9-7BA2-B2212340A03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AB08C9-C2F1-01B8-AE67-8B6A925DC6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FCEFC-E0C8-7F63-14DF-6A439D20F4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2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9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8F34-436A-AA5F-4718-34B30EA4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D4101-9310-FAC1-056F-DD616593724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7392A-4547-6C6E-859B-6BB54C3DC0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32ABE-12D8-D4D6-0D71-C514B14F4F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FD55F-3DFA-619E-79B0-94D09F81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578217"/>
            <a:ext cx="7772400" cy="3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A25E-74DA-04A5-2709-9DD238301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0F5A-CB58-DEDE-2A92-9AF2FDA7B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C20D5-DA0F-8CB2-AB34-FB3C479BC2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9D3AB-6336-688A-2FF2-CEA83978D3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C13035-6DDD-9B1D-8BFB-56A9467A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561703"/>
            <a:ext cx="7772400" cy="37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7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73430-8253-6217-14EC-BF590B21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54D41-DCD8-1625-6A6D-76F16CF2C3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DA5ED-3537-0B13-2DD4-3EE1FC9267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41B42-8496-C45A-9696-5A6502C159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7DEED-0F95-FB60-3FC7-C1216012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382774"/>
            <a:ext cx="7772400" cy="40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21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E123-0450-A02B-C178-37CA26B7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1E338-FEFE-7E62-BA70-5C8C85F72C0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6503E-901A-7B36-E26D-A5F26C17D4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83A66-8212-F08B-3B5B-85B2297E54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499AC-7B77-278D-9160-10131DD6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576501"/>
            <a:ext cx="7772400" cy="37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7FDFB-46F9-BEA4-BEC5-7F5A8CFA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D0B8A-BE10-8250-A549-4FC7C20D1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8C941-68B5-2437-1993-B7BBA0980B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9112C-53B6-E9BE-82C0-4D9D59B307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7CFE6-5F8E-FA79-B941-4C4FD835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757" y="837506"/>
            <a:ext cx="6254437" cy="551495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DF0F3A-4D94-189A-4BB5-03CF5510B6E7}"/>
              </a:ext>
            </a:extLst>
          </p:cNvPr>
          <p:cNvSpPr/>
          <p:nvPr/>
        </p:nvSpPr>
        <p:spPr bwMode="auto">
          <a:xfrm>
            <a:off x="7455070" y="3772862"/>
            <a:ext cx="1684424" cy="423156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  <a:endParaRPr kumimoji="0" lang="en-DE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CB4542B-DC84-D59F-079A-F23A7D34548B}"/>
              </a:ext>
            </a:extLst>
          </p:cNvPr>
          <p:cNvSpPr/>
          <p:nvPr/>
        </p:nvSpPr>
        <p:spPr bwMode="auto">
          <a:xfrm>
            <a:off x="7581343" y="3047931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DCBCA7-0BD5-3416-418D-383FDAF53510}"/>
              </a:ext>
            </a:extLst>
          </p:cNvPr>
          <p:cNvSpPr/>
          <p:nvPr/>
        </p:nvSpPr>
        <p:spPr bwMode="auto">
          <a:xfrm>
            <a:off x="9409955" y="3756388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443970E-B2E1-358B-A519-93898F8EE29F}"/>
              </a:ext>
            </a:extLst>
          </p:cNvPr>
          <p:cNvSpPr/>
          <p:nvPr/>
        </p:nvSpPr>
        <p:spPr bwMode="auto">
          <a:xfrm>
            <a:off x="6254437" y="4799410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6C6D674-18FC-8A70-263E-B500C5C4DCAD}"/>
              </a:ext>
            </a:extLst>
          </p:cNvPr>
          <p:cNvCxnSpPr>
            <a:stCxn id="12" idx="3"/>
            <a:endCxn id="11" idx="2"/>
          </p:cNvCxnSpPr>
          <p:nvPr/>
        </p:nvCxnSpPr>
        <p:spPr bwMode="auto">
          <a:xfrm flipV="1">
            <a:off x="7455070" y="3972412"/>
            <a:ext cx="2555202" cy="935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C9A8F8F-3525-A73A-5F59-478AC7EAA411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6854755" y="3155942"/>
            <a:ext cx="726589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38866CF-22B5-BF95-B1D5-254756A8C82B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8781976" y="3155943"/>
            <a:ext cx="1228296" cy="600445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52681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41E4B-0C26-D818-4F12-E92E73D50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358DA-B92A-A3DE-BD19-1690763161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F04FF-E491-3D08-7315-83CC972CB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B27-705D-FA72-632C-02201586A9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FBC809-1DD3-E834-839B-78DCCE514FCA}"/>
              </a:ext>
            </a:extLst>
          </p:cNvPr>
          <p:cNvSpPr/>
          <p:nvPr/>
        </p:nvSpPr>
        <p:spPr bwMode="auto">
          <a:xfrm>
            <a:off x="3342157" y="3600962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6CFEE-D0C2-FEAC-41D3-5695CF7FF0C9}"/>
              </a:ext>
            </a:extLst>
          </p:cNvPr>
          <p:cNvSpPr/>
          <p:nvPr/>
        </p:nvSpPr>
        <p:spPr bwMode="auto">
          <a:xfrm>
            <a:off x="3703579" y="3010026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38B2D7-0C0F-47AB-5F54-F53E79B103B4}"/>
              </a:ext>
            </a:extLst>
          </p:cNvPr>
          <p:cNvSpPr/>
          <p:nvPr/>
        </p:nvSpPr>
        <p:spPr bwMode="auto">
          <a:xfrm>
            <a:off x="5662444" y="3831308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C9E1F1-4348-7143-954B-904D13355C5F}"/>
              </a:ext>
            </a:extLst>
          </p:cNvPr>
          <p:cNvSpPr/>
          <p:nvPr/>
        </p:nvSpPr>
        <p:spPr bwMode="auto">
          <a:xfrm>
            <a:off x="2162417" y="4761505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FA8EA6F-1935-673D-6116-41B52ABBADA2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 bwMode="auto">
          <a:xfrm flipV="1">
            <a:off x="3577307" y="4077866"/>
            <a:ext cx="2852843" cy="791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4F11BC6-F72E-1B60-9557-E10314BF354D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2869863" y="3118037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5A9DEF3-18F0-6A29-0B88-32CB8D6FBA36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4904212" y="3118038"/>
            <a:ext cx="1525938" cy="71327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78E007-E142-6CE2-8F22-4AB2A99E5F86}"/>
              </a:ext>
            </a:extLst>
          </p:cNvPr>
          <p:cNvSpPr/>
          <p:nvPr/>
        </p:nvSpPr>
        <p:spPr bwMode="auto">
          <a:xfrm>
            <a:off x="1166055" y="1746806"/>
            <a:ext cx="1200633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Static Topology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5F6799-6313-23E5-1122-6269FD2D3663}"/>
              </a:ext>
            </a:extLst>
          </p:cNvPr>
          <p:cNvSpPr/>
          <p:nvPr/>
        </p:nvSpPr>
        <p:spPr bwMode="auto">
          <a:xfrm>
            <a:off x="5467576" y="1746806"/>
            <a:ext cx="792088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Costs 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2BAFD9B-5C02-6722-FB7F-DB464E508E57}"/>
              </a:ext>
            </a:extLst>
          </p:cNvPr>
          <p:cNvCxnSpPr>
            <a:cxnSpLocks/>
            <a:stCxn id="9" idx="0"/>
            <a:endCxn id="38" idx="2"/>
          </p:cNvCxnSpPr>
          <p:nvPr/>
        </p:nvCxnSpPr>
        <p:spPr bwMode="auto">
          <a:xfrm rot="16200000" flipV="1">
            <a:off x="3515704" y="2221834"/>
            <a:ext cx="453750" cy="112263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6CA161A-E34B-74A7-7092-8BD2501A817D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 bwMode="auto">
          <a:xfrm rot="5400000" flipH="1" flipV="1">
            <a:off x="5363239" y="938785"/>
            <a:ext cx="1308402" cy="30764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506553B-2EEA-7F38-5130-D9A7153B1B86}"/>
              </a:ext>
            </a:extLst>
          </p:cNvPr>
          <p:cNvCxnSpPr>
            <a:cxnSpLocks/>
            <a:stCxn id="38" idx="0"/>
            <a:endCxn id="10" idx="2"/>
          </p:cNvCxnSpPr>
          <p:nvPr/>
        </p:nvCxnSpPr>
        <p:spPr bwMode="auto">
          <a:xfrm rot="5400000" flipH="1" flipV="1">
            <a:off x="4348997" y="825629"/>
            <a:ext cx="346888" cy="268235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971869-E973-FA46-4976-56768D666449}"/>
              </a:ext>
            </a:extLst>
          </p:cNvPr>
          <p:cNvSpPr/>
          <p:nvPr/>
        </p:nvSpPr>
        <p:spPr bwMode="auto">
          <a:xfrm>
            <a:off x="2785218" y="2340252"/>
            <a:ext cx="792088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 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FE192A95-55DC-C63B-FA99-63EC423A2BD3}"/>
              </a:ext>
            </a:extLst>
          </p:cNvPr>
          <p:cNvCxnSpPr>
            <a:cxnSpLocks/>
            <a:stCxn id="38" idx="0"/>
            <a:endCxn id="2" idx="2"/>
          </p:cNvCxnSpPr>
          <p:nvPr/>
        </p:nvCxnSpPr>
        <p:spPr bwMode="auto">
          <a:xfrm rot="16200000" flipV="1">
            <a:off x="2300373" y="1459363"/>
            <a:ext cx="346888" cy="141489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77F43B-41E8-F865-3925-D402D94D0103}"/>
              </a:ext>
            </a:extLst>
          </p:cNvPr>
          <p:cNvSpPr/>
          <p:nvPr/>
        </p:nvSpPr>
        <p:spPr bwMode="auto">
          <a:xfrm>
            <a:off x="2577400" y="154051"/>
            <a:ext cx="1391724" cy="45234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Time-Dependent) 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F2AD9C0-DE56-2438-1760-686C43A7DEC5}"/>
              </a:ext>
            </a:extLst>
          </p:cNvPr>
          <p:cNvCxnSpPr>
            <a:cxnSpLocks/>
            <a:stCxn id="73" idx="0"/>
            <a:endCxn id="54" idx="2"/>
          </p:cNvCxnSpPr>
          <p:nvPr/>
        </p:nvCxnSpPr>
        <p:spPr bwMode="auto">
          <a:xfrm rot="16200000" flipV="1">
            <a:off x="3400153" y="479505"/>
            <a:ext cx="455676" cy="70945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D04F68D-B76F-D21E-BA6A-1B7518A8879B}"/>
              </a:ext>
            </a:extLst>
          </p:cNvPr>
          <p:cNvSpPr/>
          <p:nvPr/>
        </p:nvSpPr>
        <p:spPr bwMode="auto">
          <a:xfrm>
            <a:off x="5570945" y="222380"/>
            <a:ext cx="1200632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Non-Negative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CEFAC63-F65C-3FA7-1C50-3332E27DB5E8}"/>
              </a:ext>
            </a:extLst>
          </p:cNvPr>
          <p:cNvSpPr/>
          <p:nvPr/>
        </p:nvSpPr>
        <p:spPr bwMode="auto">
          <a:xfrm>
            <a:off x="2904883" y="1062072"/>
            <a:ext cx="2155671" cy="39700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Generated as: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Spatio-Temporally Correlated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411BBF48-C3F8-C049-2F57-E91C387F2084}"/>
              </a:ext>
            </a:extLst>
          </p:cNvPr>
          <p:cNvCxnSpPr>
            <a:cxnSpLocks/>
            <a:stCxn id="10" idx="3"/>
            <a:endCxn id="83" idx="2"/>
          </p:cNvCxnSpPr>
          <p:nvPr/>
        </p:nvCxnSpPr>
        <p:spPr bwMode="auto">
          <a:xfrm flipV="1">
            <a:off x="6259664" y="1257498"/>
            <a:ext cx="1535411" cy="61258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D381EC4-A96E-3B8A-5F29-6FE1A344E846}"/>
              </a:ext>
            </a:extLst>
          </p:cNvPr>
          <p:cNvSpPr/>
          <p:nvPr/>
        </p:nvSpPr>
        <p:spPr bwMode="auto">
          <a:xfrm>
            <a:off x="6567303" y="759013"/>
            <a:ext cx="2455544" cy="49848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(Conditional on Realization)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1351231-8DE6-E768-2175-5ECD9460114B}"/>
              </a:ext>
            </a:extLst>
          </p:cNvPr>
          <p:cNvSpPr/>
          <p:nvPr/>
        </p:nvSpPr>
        <p:spPr bwMode="auto">
          <a:xfrm>
            <a:off x="240815" y="813076"/>
            <a:ext cx="792088" cy="34688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 Network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D742AE42-8C01-1923-E12F-68FAC7D0F76B}"/>
              </a:ext>
            </a:extLst>
          </p:cNvPr>
          <p:cNvCxnSpPr>
            <a:cxnSpLocks/>
            <a:stCxn id="2" idx="0"/>
            <a:endCxn id="94" idx="2"/>
          </p:cNvCxnSpPr>
          <p:nvPr/>
        </p:nvCxnSpPr>
        <p:spPr bwMode="auto">
          <a:xfrm rot="16200000" flipV="1">
            <a:off x="908196" y="888629"/>
            <a:ext cx="586841" cy="1129513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4596EB83-2642-C912-F968-C0D7C5D48097}"/>
              </a:ext>
            </a:extLst>
          </p:cNvPr>
          <p:cNvCxnSpPr>
            <a:cxnSpLocks/>
            <a:stCxn id="10" idx="1"/>
            <a:endCxn id="73" idx="2"/>
          </p:cNvCxnSpPr>
          <p:nvPr/>
        </p:nvCxnSpPr>
        <p:spPr bwMode="auto">
          <a:xfrm rot="10800000">
            <a:off x="3982720" y="1459077"/>
            <a:ext cx="1484857" cy="41100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81206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BD784-3FD2-6F13-A6DD-86D5095CF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B091-D66F-645B-57E2-4E8ED55F11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CAB26-5961-12F6-3152-38C8A741D3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9DEE3-DD6F-79CF-97F6-F7433F39A7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2F0903-8D15-A6B8-EFED-A59F4FDAF556}"/>
              </a:ext>
            </a:extLst>
          </p:cNvPr>
          <p:cNvSpPr/>
          <p:nvPr/>
        </p:nvSpPr>
        <p:spPr bwMode="auto">
          <a:xfrm>
            <a:off x="2323912" y="3817206"/>
            <a:ext cx="2172812" cy="707250"/>
          </a:xfrm>
          <a:prstGeom prst="roundRect">
            <a:avLst/>
          </a:prstGeom>
          <a:noFill/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4B1813-9F3D-B83A-A11A-D11FC3230D3A}"/>
              </a:ext>
            </a:extLst>
          </p:cNvPr>
          <p:cNvSpPr/>
          <p:nvPr/>
        </p:nvSpPr>
        <p:spPr bwMode="auto">
          <a:xfrm>
            <a:off x="2665457" y="2918221"/>
            <a:ext cx="1709829" cy="35185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26F5A9-82DB-7C57-1685-46F53F02346E}"/>
              </a:ext>
            </a:extLst>
          </p:cNvPr>
          <p:cNvSpPr/>
          <p:nvPr/>
        </p:nvSpPr>
        <p:spPr bwMode="auto">
          <a:xfrm>
            <a:off x="5043830" y="3946034"/>
            <a:ext cx="1535411" cy="476904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0E99E0-4B0F-B067-A5C5-A3019F7A4772}"/>
              </a:ext>
            </a:extLst>
          </p:cNvPr>
          <p:cNvSpPr/>
          <p:nvPr/>
        </p:nvSpPr>
        <p:spPr bwMode="auto">
          <a:xfrm>
            <a:off x="240815" y="5210686"/>
            <a:ext cx="1866826" cy="346889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4599C68-3767-4D2D-2996-18A44F18744C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 bwMode="auto">
          <a:xfrm flipV="1">
            <a:off x="2107641" y="4422938"/>
            <a:ext cx="3703895" cy="961193"/>
          </a:xfrm>
          <a:prstGeom prst="bentConnector2">
            <a:avLst/>
          </a:prstGeom>
          <a:solidFill>
            <a:srgbClr val="DDDDDD"/>
          </a:solidFill>
          <a:ln w="412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FB1F5C0-C9FE-9C6B-3ECB-F2B97013E32E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1174229" y="3094146"/>
            <a:ext cx="1491229" cy="2116540"/>
          </a:xfrm>
          <a:prstGeom prst="bentConnector2">
            <a:avLst/>
          </a:prstGeom>
          <a:solidFill>
            <a:srgbClr val="DDDDDD"/>
          </a:solidFill>
          <a:ln w="412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20D6A4-4E14-A12C-9A97-65DAA520DF03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4375286" y="3094146"/>
            <a:ext cx="1436250" cy="851888"/>
          </a:xfrm>
          <a:prstGeom prst="bentConnector2">
            <a:avLst/>
          </a:prstGeom>
          <a:solidFill>
            <a:srgbClr val="DDDDDD"/>
          </a:solidFill>
          <a:ln w="412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0A03DD-759F-B228-BDDD-A32781020529}"/>
              </a:ext>
            </a:extLst>
          </p:cNvPr>
          <p:cNvSpPr/>
          <p:nvPr/>
        </p:nvSpPr>
        <p:spPr bwMode="auto">
          <a:xfrm>
            <a:off x="1166055" y="1746806"/>
            <a:ext cx="1200633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Static Topology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14685-C417-6D5E-120F-70B54B52A46F}"/>
              </a:ext>
            </a:extLst>
          </p:cNvPr>
          <p:cNvSpPr/>
          <p:nvPr/>
        </p:nvSpPr>
        <p:spPr bwMode="auto">
          <a:xfrm>
            <a:off x="5467576" y="1746806"/>
            <a:ext cx="792088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Costs 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9B28220-FB5E-7773-F3AD-0F04EB2A5C30}"/>
              </a:ext>
            </a:extLst>
          </p:cNvPr>
          <p:cNvSpPr/>
          <p:nvPr/>
        </p:nvSpPr>
        <p:spPr bwMode="auto">
          <a:xfrm>
            <a:off x="2785218" y="2340252"/>
            <a:ext cx="792088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 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6886763-8764-8CAF-FC20-F2056846D178}"/>
              </a:ext>
            </a:extLst>
          </p:cNvPr>
          <p:cNvSpPr/>
          <p:nvPr/>
        </p:nvSpPr>
        <p:spPr bwMode="auto">
          <a:xfrm>
            <a:off x="2593018" y="284779"/>
            <a:ext cx="1391724" cy="45234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Time-Dependent) 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531182F-3711-9DC8-AD6B-14C6882A1076}"/>
              </a:ext>
            </a:extLst>
          </p:cNvPr>
          <p:cNvSpPr/>
          <p:nvPr/>
        </p:nvSpPr>
        <p:spPr bwMode="auto">
          <a:xfrm>
            <a:off x="5497271" y="621905"/>
            <a:ext cx="1200632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Non-Negative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25DE3CE-7822-8754-7120-067C4EED3B98}"/>
              </a:ext>
            </a:extLst>
          </p:cNvPr>
          <p:cNvSpPr/>
          <p:nvPr/>
        </p:nvSpPr>
        <p:spPr bwMode="auto">
          <a:xfrm>
            <a:off x="3143089" y="1152550"/>
            <a:ext cx="2155671" cy="39700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Generated as: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Spatio-Temporally Correlated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B1845661-03D3-5C7B-DAA8-DF8B4722726C}"/>
              </a:ext>
            </a:extLst>
          </p:cNvPr>
          <p:cNvSpPr/>
          <p:nvPr/>
        </p:nvSpPr>
        <p:spPr bwMode="auto">
          <a:xfrm>
            <a:off x="6454982" y="1141203"/>
            <a:ext cx="2455544" cy="49848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(Conditional on Realization)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DAB82402-CEEA-8BA6-4B27-74A6D43E3547}"/>
              </a:ext>
            </a:extLst>
          </p:cNvPr>
          <p:cNvSpPr/>
          <p:nvPr/>
        </p:nvSpPr>
        <p:spPr bwMode="auto">
          <a:xfrm>
            <a:off x="432000" y="1084053"/>
            <a:ext cx="792088" cy="34688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6A35FF-AEE0-24A4-DC59-34F127E463BC}"/>
              </a:ext>
            </a:extLst>
          </p:cNvPr>
          <p:cNvSpPr/>
          <p:nvPr/>
        </p:nvSpPr>
        <p:spPr bwMode="auto">
          <a:xfrm>
            <a:off x="1795691" y="5977577"/>
            <a:ext cx="2425234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Single-Pair Shortest Path (SPSP)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C5AF210-222E-5D2E-A9CD-243CE63BD841}"/>
              </a:ext>
            </a:extLst>
          </p:cNvPr>
          <p:cNvSpPr/>
          <p:nvPr/>
        </p:nvSpPr>
        <p:spPr bwMode="auto">
          <a:xfrm>
            <a:off x="7056945" y="4301998"/>
            <a:ext cx="1350895" cy="41013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Optimization-Based Methods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35CB896-7EB9-AF9E-6FC1-C494B2E6C56C}"/>
              </a:ext>
            </a:extLst>
          </p:cNvPr>
          <p:cNvSpPr/>
          <p:nvPr/>
        </p:nvSpPr>
        <p:spPr bwMode="auto">
          <a:xfrm>
            <a:off x="7062884" y="3046002"/>
            <a:ext cx="1239740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Search-Based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4A840F2-5D22-E125-18C1-DCFD4F6847B2}"/>
              </a:ext>
            </a:extLst>
          </p:cNvPr>
          <p:cNvSpPr/>
          <p:nvPr/>
        </p:nvSpPr>
        <p:spPr bwMode="auto">
          <a:xfrm>
            <a:off x="9080085" y="4544787"/>
            <a:ext cx="1588797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DBD6B38A-7393-2EF3-82BA-7D1A8AADBBDE}"/>
              </a:ext>
            </a:extLst>
          </p:cNvPr>
          <p:cNvCxnSpPr>
            <a:cxnSpLocks/>
            <a:stCxn id="11" idx="3"/>
            <a:endCxn id="51" idx="1"/>
          </p:cNvCxnSpPr>
          <p:nvPr/>
        </p:nvCxnSpPr>
        <p:spPr bwMode="auto">
          <a:xfrm>
            <a:off x="6579241" y="4184486"/>
            <a:ext cx="477704" cy="32257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C26A544-242F-689A-3BCD-315A1EE88CCD}"/>
              </a:ext>
            </a:extLst>
          </p:cNvPr>
          <p:cNvCxnSpPr>
            <a:cxnSpLocks/>
            <a:stCxn id="11" idx="3"/>
            <a:endCxn id="52" idx="1"/>
          </p:cNvCxnSpPr>
          <p:nvPr/>
        </p:nvCxnSpPr>
        <p:spPr bwMode="auto">
          <a:xfrm flipV="1">
            <a:off x="6579241" y="3214889"/>
            <a:ext cx="483643" cy="96959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4C349A1-A394-69AA-D803-6EEE1C13B8C0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 bwMode="auto">
          <a:xfrm>
            <a:off x="8407840" y="4507065"/>
            <a:ext cx="672245" cy="31673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9592B6C-1A8A-533E-B86F-D5E16215E5E6}"/>
              </a:ext>
            </a:extLst>
          </p:cNvPr>
          <p:cNvSpPr/>
          <p:nvPr/>
        </p:nvSpPr>
        <p:spPr bwMode="auto">
          <a:xfrm>
            <a:off x="8491708" y="2237400"/>
            <a:ext cx="1382776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Heuristic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1076AEA-AD2F-CC6E-1F14-25211D5A98C2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 bwMode="auto">
          <a:xfrm flipV="1">
            <a:off x="8302624" y="2516416"/>
            <a:ext cx="189084" cy="698473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E9A7D35-87BD-2B75-E952-0330821F1308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 bwMode="auto">
          <a:xfrm flipV="1">
            <a:off x="9874484" y="2297885"/>
            <a:ext cx="292385" cy="21853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A70216B-5163-E54B-1038-275A9A556108}"/>
              </a:ext>
            </a:extLst>
          </p:cNvPr>
          <p:cNvSpPr/>
          <p:nvPr/>
        </p:nvSpPr>
        <p:spPr bwMode="auto">
          <a:xfrm>
            <a:off x="10166869" y="2018869"/>
            <a:ext cx="1535411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9483516-5318-DC49-F41C-8317B74F62D7}"/>
              </a:ext>
            </a:extLst>
          </p:cNvPr>
          <p:cNvSpPr/>
          <p:nvPr/>
        </p:nvSpPr>
        <p:spPr bwMode="auto">
          <a:xfrm>
            <a:off x="9405428" y="3074447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7983E68-5870-3F0D-6953-09BE74B5BAA6}"/>
              </a:ext>
            </a:extLst>
          </p:cNvPr>
          <p:cNvCxnSpPr>
            <a:cxnSpLocks/>
            <a:stCxn id="59" idx="2"/>
            <a:endCxn id="64" idx="1"/>
          </p:cNvCxnSpPr>
          <p:nvPr/>
        </p:nvCxnSpPr>
        <p:spPr bwMode="auto">
          <a:xfrm rot="16200000" flipH="1">
            <a:off x="9070311" y="2908216"/>
            <a:ext cx="447903" cy="222332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6A76493-730F-03F4-0DFE-44E9BCD31E32}"/>
              </a:ext>
            </a:extLst>
          </p:cNvPr>
          <p:cNvSpPr/>
          <p:nvPr/>
        </p:nvSpPr>
        <p:spPr bwMode="auto">
          <a:xfrm>
            <a:off x="11216106" y="3253008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LPA*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16CB2523-B643-E6D5-D6BE-73150528B211}"/>
              </a:ext>
            </a:extLst>
          </p:cNvPr>
          <p:cNvCxnSpPr>
            <a:cxnSpLocks/>
            <a:stCxn id="62" idx="2"/>
            <a:endCxn id="66" idx="1"/>
          </p:cNvCxnSpPr>
          <p:nvPr/>
        </p:nvCxnSpPr>
        <p:spPr bwMode="auto">
          <a:xfrm rot="16200000" flipH="1">
            <a:off x="10652843" y="2858631"/>
            <a:ext cx="844995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7F6054C-0999-B07A-C890-04D32CAC8291}"/>
              </a:ext>
            </a:extLst>
          </p:cNvPr>
          <p:cNvSpPr/>
          <p:nvPr/>
        </p:nvSpPr>
        <p:spPr bwMode="auto">
          <a:xfrm>
            <a:off x="11216106" y="2760567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71B61A4-1292-3BAE-FF4E-A27E1567241B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 bwMode="auto">
          <a:xfrm rot="16200000" flipH="1">
            <a:off x="10899063" y="2612411"/>
            <a:ext cx="352554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9D7EE55-82BF-2E9F-25D1-6C5CB8766B63}"/>
              </a:ext>
            </a:extLst>
          </p:cNvPr>
          <p:cNvSpPr/>
          <p:nvPr/>
        </p:nvSpPr>
        <p:spPr bwMode="auto">
          <a:xfrm>
            <a:off x="11216105" y="3711937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 Lite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2CA0582D-DCD6-BF22-2572-0E3708E8F13B}"/>
              </a:ext>
            </a:extLst>
          </p:cNvPr>
          <p:cNvCxnSpPr>
            <a:cxnSpLocks/>
            <a:stCxn id="62" idx="2"/>
            <a:endCxn id="70" idx="1"/>
          </p:cNvCxnSpPr>
          <p:nvPr/>
        </p:nvCxnSpPr>
        <p:spPr bwMode="auto">
          <a:xfrm rot="16200000" flipH="1">
            <a:off x="10423378" y="3088097"/>
            <a:ext cx="1303924" cy="28153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4C1530A-6318-01B9-8E94-BD3EEA73D41A}"/>
              </a:ext>
            </a:extLst>
          </p:cNvPr>
          <p:cNvSpPr/>
          <p:nvPr/>
        </p:nvSpPr>
        <p:spPr bwMode="auto">
          <a:xfrm>
            <a:off x="10183494" y="5313569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Discrete Uncertainty Sets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14BB391-0F79-52B3-4839-16C63C847BCB}"/>
              </a:ext>
            </a:extLst>
          </p:cNvPr>
          <p:cNvSpPr/>
          <p:nvPr/>
        </p:nvSpPr>
        <p:spPr bwMode="auto">
          <a:xfrm>
            <a:off x="10183494" y="5779516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Budgeted Uncertainty Sets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239CE36-C16F-6E8C-A04B-550EB44E20EC}"/>
              </a:ext>
            </a:extLst>
          </p:cNvPr>
          <p:cNvCxnSpPr>
            <a:cxnSpLocks/>
            <a:stCxn id="53" idx="2"/>
            <a:endCxn id="72" idx="1"/>
          </p:cNvCxnSpPr>
          <p:nvPr/>
        </p:nvCxnSpPr>
        <p:spPr bwMode="auto">
          <a:xfrm rot="16200000" flipH="1">
            <a:off x="9844484" y="5132818"/>
            <a:ext cx="369011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1402DFEF-0B18-340A-7200-D9446EBDCE3B}"/>
              </a:ext>
            </a:extLst>
          </p:cNvPr>
          <p:cNvCxnSpPr>
            <a:cxnSpLocks/>
            <a:stCxn id="53" idx="2"/>
            <a:endCxn id="75" idx="1"/>
          </p:cNvCxnSpPr>
          <p:nvPr/>
        </p:nvCxnSpPr>
        <p:spPr bwMode="auto">
          <a:xfrm rot="16200000" flipH="1">
            <a:off x="9611510" y="5365792"/>
            <a:ext cx="834958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A6E87EB-FA22-01CE-D003-F9B7F10E25B5}"/>
              </a:ext>
            </a:extLst>
          </p:cNvPr>
          <p:cNvCxnSpPr>
            <a:cxnSpLocks/>
            <a:stCxn id="38" idx="2"/>
            <a:endCxn id="9" idx="0"/>
          </p:cNvCxnSpPr>
          <p:nvPr/>
        </p:nvCxnSpPr>
        <p:spPr bwMode="auto">
          <a:xfrm rot="16200000" flipH="1">
            <a:off x="3169845" y="2567693"/>
            <a:ext cx="361945" cy="33911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9645C30-8681-CEC6-C1B7-1FA8456F4E86}"/>
              </a:ext>
            </a:extLst>
          </p:cNvPr>
          <p:cNvCxnSpPr>
            <a:cxnSpLocks/>
            <a:stCxn id="2" idx="2"/>
            <a:endCxn id="38" idx="1"/>
          </p:cNvCxnSpPr>
          <p:nvPr/>
        </p:nvCxnSpPr>
        <p:spPr bwMode="auto">
          <a:xfrm rot="16200000" flipH="1">
            <a:off x="2048345" y="1711391"/>
            <a:ext cx="454900" cy="1018846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ED75997-3B3B-658E-0A55-4FDC544DB934}"/>
              </a:ext>
            </a:extLst>
          </p:cNvPr>
          <p:cNvCxnSpPr>
            <a:cxnSpLocks/>
            <a:stCxn id="38" idx="3"/>
            <a:endCxn id="10" idx="2"/>
          </p:cNvCxnSpPr>
          <p:nvPr/>
        </p:nvCxnSpPr>
        <p:spPr bwMode="auto">
          <a:xfrm flipV="1">
            <a:off x="3577306" y="1993364"/>
            <a:ext cx="2286314" cy="45490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937D364-E9F3-F083-B4AE-C5E3E5EC3570}"/>
              </a:ext>
            </a:extLst>
          </p:cNvPr>
          <p:cNvCxnSpPr>
            <a:cxnSpLocks/>
            <a:stCxn id="94" idx="2"/>
            <a:endCxn id="2" idx="0"/>
          </p:cNvCxnSpPr>
          <p:nvPr/>
        </p:nvCxnSpPr>
        <p:spPr bwMode="auto">
          <a:xfrm rot="16200000" flipH="1">
            <a:off x="1139276" y="1119710"/>
            <a:ext cx="315864" cy="93832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5FA828F-42D0-C850-B81F-F48301AB45A5}"/>
              </a:ext>
            </a:extLst>
          </p:cNvPr>
          <p:cNvCxnSpPr>
            <a:cxnSpLocks/>
            <a:stCxn id="54" idx="2"/>
            <a:endCxn id="73" idx="0"/>
          </p:cNvCxnSpPr>
          <p:nvPr/>
        </p:nvCxnSpPr>
        <p:spPr bwMode="auto">
          <a:xfrm rot="16200000" flipH="1">
            <a:off x="3547189" y="478814"/>
            <a:ext cx="415426" cy="93204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A88D520-DB4D-5595-376F-017B3325996F}"/>
              </a:ext>
            </a:extLst>
          </p:cNvPr>
          <p:cNvCxnSpPr>
            <a:cxnSpLocks/>
            <a:stCxn id="73" idx="2"/>
            <a:endCxn id="10" idx="1"/>
          </p:cNvCxnSpPr>
          <p:nvPr/>
        </p:nvCxnSpPr>
        <p:spPr bwMode="auto">
          <a:xfrm rot="16200000" flipH="1">
            <a:off x="4683985" y="1086494"/>
            <a:ext cx="320530" cy="1246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6649B04E-B81B-8429-2FD9-45B27709DF43}"/>
              </a:ext>
            </a:extLst>
          </p:cNvPr>
          <p:cNvCxnSpPr>
            <a:cxnSpLocks/>
            <a:stCxn id="63" idx="2"/>
            <a:endCxn id="10" idx="0"/>
          </p:cNvCxnSpPr>
          <p:nvPr/>
        </p:nvCxnSpPr>
        <p:spPr bwMode="auto">
          <a:xfrm rot="5400000">
            <a:off x="5526166" y="1175384"/>
            <a:ext cx="908877" cy="23396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B3AB4D8-9C03-30C8-26FD-83D8DD5CE040}"/>
              </a:ext>
            </a:extLst>
          </p:cNvPr>
          <p:cNvCxnSpPr>
            <a:cxnSpLocks/>
            <a:stCxn id="83" idx="2"/>
            <a:endCxn id="10" idx="3"/>
          </p:cNvCxnSpPr>
          <p:nvPr/>
        </p:nvCxnSpPr>
        <p:spPr bwMode="auto">
          <a:xfrm rot="5400000">
            <a:off x="6856011" y="1043341"/>
            <a:ext cx="230397" cy="142309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6495775-2FC5-51BB-9854-7CFA565F3605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 bwMode="auto">
          <a:xfrm rot="16200000" flipH="1">
            <a:off x="1881267" y="4850536"/>
            <a:ext cx="420002" cy="183408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673FD1-8B09-D33F-88B6-2BB413047186}"/>
              </a:ext>
            </a:extLst>
          </p:cNvPr>
          <p:cNvCxnSpPr>
            <a:cxnSpLocks/>
          </p:cNvCxnSpPr>
          <p:nvPr/>
        </p:nvCxnSpPr>
        <p:spPr bwMode="auto">
          <a:xfrm>
            <a:off x="5811536" y="5885913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361EB2-7CCB-A95D-5391-66F410FAA256}"/>
              </a:ext>
            </a:extLst>
          </p:cNvPr>
          <p:cNvCxnSpPr>
            <a:cxnSpLocks/>
          </p:cNvCxnSpPr>
          <p:nvPr/>
        </p:nvCxnSpPr>
        <p:spPr bwMode="auto">
          <a:xfrm>
            <a:off x="5811536" y="6193601"/>
            <a:ext cx="7678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21880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22BE-A3CD-77E8-54D2-6F9F33DC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83FD4EC-054E-0DBD-84DF-0DC12DEB090C}"/>
              </a:ext>
            </a:extLst>
          </p:cNvPr>
          <p:cNvSpPr/>
          <p:nvPr/>
        </p:nvSpPr>
        <p:spPr bwMode="auto">
          <a:xfrm>
            <a:off x="1166055" y="3074447"/>
            <a:ext cx="4814549" cy="2309683"/>
          </a:xfrm>
          <a:prstGeom prst="parallelogram">
            <a:avLst/>
          </a:prstGeom>
          <a:solidFill>
            <a:schemeClr val="tx1">
              <a:lumMod val="95000"/>
              <a:alpha val="45213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B7BFF-6153-4989-85DD-634BBBECA5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DE849-A371-C591-F394-220AEEC780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08514-D297-1F31-3CE3-BE5A8731C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A021EE-F40B-3D2A-33D6-667C2C135708}"/>
              </a:ext>
            </a:extLst>
          </p:cNvPr>
          <p:cNvSpPr/>
          <p:nvPr/>
        </p:nvSpPr>
        <p:spPr bwMode="auto">
          <a:xfrm>
            <a:off x="2665457" y="2918221"/>
            <a:ext cx="1709829" cy="351850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B50629-5CC1-CF06-6282-477D0C4A6A3F}"/>
              </a:ext>
            </a:extLst>
          </p:cNvPr>
          <p:cNvSpPr/>
          <p:nvPr/>
        </p:nvSpPr>
        <p:spPr bwMode="auto">
          <a:xfrm>
            <a:off x="4983363" y="3726726"/>
            <a:ext cx="1535411" cy="47690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049047-4898-26FD-1899-C693B11EC7BB}"/>
              </a:ext>
            </a:extLst>
          </p:cNvPr>
          <p:cNvSpPr/>
          <p:nvPr/>
        </p:nvSpPr>
        <p:spPr bwMode="auto">
          <a:xfrm>
            <a:off x="529120" y="5201580"/>
            <a:ext cx="1866826" cy="34688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36ADAD5-5E3E-FCB7-D689-C3576AE86221}"/>
              </a:ext>
            </a:extLst>
          </p:cNvPr>
          <p:cNvSpPr/>
          <p:nvPr/>
        </p:nvSpPr>
        <p:spPr bwMode="auto">
          <a:xfrm>
            <a:off x="1166055" y="1746806"/>
            <a:ext cx="1200633" cy="246558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Static Topology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FFB2C1-2CD8-8FBB-1BF0-4BF743C643BC}"/>
              </a:ext>
            </a:extLst>
          </p:cNvPr>
          <p:cNvSpPr/>
          <p:nvPr/>
        </p:nvSpPr>
        <p:spPr bwMode="auto">
          <a:xfrm>
            <a:off x="5467576" y="1746806"/>
            <a:ext cx="792088" cy="246558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Costs 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230E355-6C8B-8834-6BDC-EECEF974078B}"/>
              </a:ext>
            </a:extLst>
          </p:cNvPr>
          <p:cNvSpPr/>
          <p:nvPr/>
        </p:nvSpPr>
        <p:spPr bwMode="auto">
          <a:xfrm>
            <a:off x="2785218" y="2340252"/>
            <a:ext cx="792088" cy="21602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 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2289A64-38BC-91E7-A1A0-D2F8D5CE8050}"/>
              </a:ext>
            </a:extLst>
          </p:cNvPr>
          <p:cNvSpPr/>
          <p:nvPr/>
        </p:nvSpPr>
        <p:spPr bwMode="auto">
          <a:xfrm>
            <a:off x="2593018" y="284779"/>
            <a:ext cx="1391724" cy="45234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Time-Dependent) 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5ECA8AA-4E8C-1746-11B7-2869E2CDBAE1}"/>
              </a:ext>
            </a:extLst>
          </p:cNvPr>
          <p:cNvSpPr/>
          <p:nvPr/>
        </p:nvSpPr>
        <p:spPr bwMode="auto">
          <a:xfrm>
            <a:off x="5497271" y="621905"/>
            <a:ext cx="1200632" cy="21602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Non-Negative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662176D-9406-7C82-2DEB-320BC5D49FF0}"/>
              </a:ext>
            </a:extLst>
          </p:cNvPr>
          <p:cNvSpPr/>
          <p:nvPr/>
        </p:nvSpPr>
        <p:spPr bwMode="auto">
          <a:xfrm>
            <a:off x="3143089" y="1152550"/>
            <a:ext cx="2155671" cy="39700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Generated as: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Spatio-Temporally Correlated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48233FE9-570A-F1B7-E6B5-C7D1DD6999BC}"/>
              </a:ext>
            </a:extLst>
          </p:cNvPr>
          <p:cNvSpPr/>
          <p:nvPr/>
        </p:nvSpPr>
        <p:spPr bwMode="auto">
          <a:xfrm>
            <a:off x="6454982" y="1141203"/>
            <a:ext cx="2455544" cy="49848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(Conditional on Realization)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269B677-C608-ED5B-C032-0AB5B99094F8}"/>
              </a:ext>
            </a:extLst>
          </p:cNvPr>
          <p:cNvSpPr/>
          <p:nvPr/>
        </p:nvSpPr>
        <p:spPr bwMode="auto">
          <a:xfrm>
            <a:off x="432000" y="1084053"/>
            <a:ext cx="792088" cy="34688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EFBE6D-29E7-E60F-3CF4-53402E40887A}"/>
              </a:ext>
            </a:extLst>
          </p:cNvPr>
          <p:cNvSpPr/>
          <p:nvPr/>
        </p:nvSpPr>
        <p:spPr bwMode="auto">
          <a:xfrm>
            <a:off x="1795691" y="5977577"/>
            <a:ext cx="2425234" cy="21602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Single-Pair Shortest Path (SPSP)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A13E6BA-0941-99F2-C92A-E7432FDBCDDF}"/>
              </a:ext>
            </a:extLst>
          </p:cNvPr>
          <p:cNvSpPr/>
          <p:nvPr/>
        </p:nvSpPr>
        <p:spPr bwMode="auto">
          <a:xfrm>
            <a:off x="7062884" y="4316218"/>
            <a:ext cx="1350895" cy="41013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Optimization-Based Methods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0650F71-0F47-F205-AE54-8C84E2F24CE7}"/>
              </a:ext>
            </a:extLst>
          </p:cNvPr>
          <p:cNvSpPr/>
          <p:nvPr/>
        </p:nvSpPr>
        <p:spPr bwMode="auto">
          <a:xfrm>
            <a:off x="7062884" y="3046002"/>
            <a:ext cx="1239740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Search-Based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15A4C76-DFFD-DBF5-292E-6987DD0E93C5}"/>
              </a:ext>
            </a:extLst>
          </p:cNvPr>
          <p:cNvSpPr/>
          <p:nvPr/>
        </p:nvSpPr>
        <p:spPr bwMode="auto">
          <a:xfrm>
            <a:off x="9080085" y="4544787"/>
            <a:ext cx="1588797" cy="55803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91CC86D-32EC-59BF-DA08-80C25EB60463}"/>
              </a:ext>
            </a:extLst>
          </p:cNvPr>
          <p:cNvCxnSpPr>
            <a:cxnSpLocks/>
            <a:stCxn id="11" idx="3"/>
            <a:endCxn id="51" idx="1"/>
          </p:cNvCxnSpPr>
          <p:nvPr/>
        </p:nvCxnSpPr>
        <p:spPr bwMode="auto">
          <a:xfrm>
            <a:off x="6518774" y="3965178"/>
            <a:ext cx="544110" cy="55610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2BC47409-7506-18AC-B9C4-88464966C204}"/>
              </a:ext>
            </a:extLst>
          </p:cNvPr>
          <p:cNvCxnSpPr>
            <a:cxnSpLocks/>
            <a:stCxn id="11" idx="3"/>
            <a:endCxn id="52" idx="1"/>
          </p:cNvCxnSpPr>
          <p:nvPr/>
        </p:nvCxnSpPr>
        <p:spPr bwMode="auto">
          <a:xfrm flipV="1">
            <a:off x="6518774" y="3214889"/>
            <a:ext cx="544110" cy="75028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29800E2-8A96-7C30-1318-12E5BE660C84}"/>
              </a:ext>
            </a:extLst>
          </p:cNvPr>
          <p:cNvSpPr/>
          <p:nvPr/>
        </p:nvSpPr>
        <p:spPr bwMode="auto">
          <a:xfrm>
            <a:off x="8556387" y="2229148"/>
            <a:ext cx="1382776" cy="55803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Heuristic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B5678E6-8A63-B824-CD63-86EB4D1F2D72}"/>
              </a:ext>
            </a:extLst>
          </p:cNvPr>
          <p:cNvSpPr/>
          <p:nvPr/>
        </p:nvSpPr>
        <p:spPr bwMode="auto">
          <a:xfrm>
            <a:off x="10166869" y="2018869"/>
            <a:ext cx="1535411" cy="55803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82EB8C2-6EB4-548A-C330-191F7DCE52DB}"/>
              </a:ext>
            </a:extLst>
          </p:cNvPr>
          <p:cNvSpPr/>
          <p:nvPr/>
        </p:nvSpPr>
        <p:spPr bwMode="auto">
          <a:xfrm>
            <a:off x="9405428" y="3074447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E770127F-E77B-1442-4967-817BE302836A}"/>
              </a:ext>
            </a:extLst>
          </p:cNvPr>
          <p:cNvCxnSpPr>
            <a:cxnSpLocks/>
            <a:stCxn id="59" idx="2"/>
            <a:endCxn id="64" idx="1"/>
          </p:cNvCxnSpPr>
          <p:nvPr/>
        </p:nvCxnSpPr>
        <p:spPr bwMode="auto">
          <a:xfrm rot="16200000" flipH="1">
            <a:off x="9098524" y="2936429"/>
            <a:ext cx="456155" cy="157653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5CDCE2C-F23E-008C-2B54-DC699764E983}"/>
              </a:ext>
            </a:extLst>
          </p:cNvPr>
          <p:cNvSpPr/>
          <p:nvPr/>
        </p:nvSpPr>
        <p:spPr bwMode="auto">
          <a:xfrm>
            <a:off x="11216106" y="3253008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LPA*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D68F3C0-3D51-B460-7DD6-1B346CFACB54}"/>
              </a:ext>
            </a:extLst>
          </p:cNvPr>
          <p:cNvCxnSpPr>
            <a:cxnSpLocks/>
            <a:stCxn id="62" idx="2"/>
            <a:endCxn id="66" idx="1"/>
          </p:cNvCxnSpPr>
          <p:nvPr/>
        </p:nvCxnSpPr>
        <p:spPr bwMode="auto">
          <a:xfrm rot="16200000" flipH="1">
            <a:off x="10652843" y="2858631"/>
            <a:ext cx="844995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B70508E-72B3-0136-CD98-1A57C0D14137}"/>
              </a:ext>
            </a:extLst>
          </p:cNvPr>
          <p:cNvSpPr/>
          <p:nvPr/>
        </p:nvSpPr>
        <p:spPr bwMode="auto">
          <a:xfrm>
            <a:off x="11216106" y="2760567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9BAB4C28-1F47-BF0A-5BFC-0D9C2ED9255B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 bwMode="auto">
          <a:xfrm rot="16200000" flipH="1">
            <a:off x="10899063" y="2612411"/>
            <a:ext cx="352554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20ED6AD-3247-9714-8DC1-A72415486E99}"/>
              </a:ext>
            </a:extLst>
          </p:cNvPr>
          <p:cNvSpPr/>
          <p:nvPr/>
        </p:nvSpPr>
        <p:spPr bwMode="auto">
          <a:xfrm>
            <a:off x="11216105" y="3711937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 Lite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2112549-A541-3A12-68F5-1B83D113A5EC}"/>
              </a:ext>
            </a:extLst>
          </p:cNvPr>
          <p:cNvCxnSpPr>
            <a:cxnSpLocks/>
            <a:stCxn id="62" idx="2"/>
            <a:endCxn id="70" idx="1"/>
          </p:cNvCxnSpPr>
          <p:nvPr/>
        </p:nvCxnSpPr>
        <p:spPr bwMode="auto">
          <a:xfrm rot="16200000" flipH="1">
            <a:off x="10423378" y="3088097"/>
            <a:ext cx="1303924" cy="28153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A41D912-8B77-7647-9247-34B4F2EF73A3}"/>
              </a:ext>
            </a:extLst>
          </p:cNvPr>
          <p:cNvSpPr/>
          <p:nvPr/>
        </p:nvSpPr>
        <p:spPr bwMode="auto">
          <a:xfrm>
            <a:off x="10183494" y="5313569"/>
            <a:ext cx="1798919" cy="31651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Discrete Uncertainty Sets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BEE0D21B-B102-97FB-B89A-46B3CBAA6B15}"/>
              </a:ext>
            </a:extLst>
          </p:cNvPr>
          <p:cNvSpPr/>
          <p:nvPr/>
        </p:nvSpPr>
        <p:spPr bwMode="auto">
          <a:xfrm>
            <a:off x="10183494" y="5779516"/>
            <a:ext cx="1798919" cy="31651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Budgeted Uncertainty Sets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B11E54B-52BC-E64B-EF64-716869787ED8}"/>
              </a:ext>
            </a:extLst>
          </p:cNvPr>
          <p:cNvCxnSpPr>
            <a:cxnSpLocks/>
            <a:stCxn id="38" idx="2"/>
            <a:endCxn id="9" idx="0"/>
          </p:cNvCxnSpPr>
          <p:nvPr/>
        </p:nvCxnSpPr>
        <p:spPr bwMode="auto">
          <a:xfrm rot="16200000" flipH="1">
            <a:off x="3169845" y="2567693"/>
            <a:ext cx="361945" cy="33911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A42FEB-3259-F66C-8216-DAB3AC0A044F}"/>
              </a:ext>
            </a:extLst>
          </p:cNvPr>
          <p:cNvCxnSpPr>
            <a:cxnSpLocks/>
            <a:stCxn id="2" idx="2"/>
            <a:endCxn id="38" idx="1"/>
          </p:cNvCxnSpPr>
          <p:nvPr/>
        </p:nvCxnSpPr>
        <p:spPr bwMode="auto">
          <a:xfrm rot="16200000" flipH="1">
            <a:off x="2048345" y="1711391"/>
            <a:ext cx="454900" cy="1018846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81ED3C6-4D5C-1BAD-40FE-E3576BACF5F2}"/>
              </a:ext>
            </a:extLst>
          </p:cNvPr>
          <p:cNvCxnSpPr>
            <a:cxnSpLocks/>
            <a:stCxn id="38" idx="3"/>
            <a:endCxn id="10" idx="2"/>
          </p:cNvCxnSpPr>
          <p:nvPr/>
        </p:nvCxnSpPr>
        <p:spPr bwMode="auto">
          <a:xfrm flipV="1">
            <a:off x="3577306" y="1993364"/>
            <a:ext cx="2286314" cy="45490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32C4C5C-521F-C2BD-7AA7-C1B2F7A79FD4}"/>
              </a:ext>
            </a:extLst>
          </p:cNvPr>
          <p:cNvCxnSpPr>
            <a:cxnSpLocks/>
            <a:stCxn id="94" idx="2"/>
            <a:endCxn id="2" idx="0"/>
          </p:cNvCxnSpPr>
          <p:nvPr/>
        </p:nvCxnSpPr>
        <p:spPr bwMode="auto">
          <a:xfrm rot="16200000" flipH="1">
            <a:off x="1139276" y="1119710"/>
            <a:ext cx="315864" cy="93832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374E0C0-0620-A7F1-98AA-B86A09771BE7}"/>
              </a:ext>
            </a:extLst>
          </p:cNvPr>
          <p:cNvCxnSpPr>
            <a:cxnSpLocks/>
            <a:stCxn id="54" idx="2"/>
            <a:endCxn id="73" idx="0"/>
          </p:cNvCxnSpPr>
          <p:nvPr/>
        </p:nvCxnSpPr>
        <p:spPr bwMode="auto">
          <a:xfrm rot="16200000" flipH="1">
            <a:off x="3547189" y="478814"/>
            <a:ext cx="415426" cy="93204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4377E57-AF52-7664-B728-81E8145DA5CD}"/>
              </a:ext>
            </a:extLst>
          </p:cNvPr>
          <p:cNvCxnSpPr>
            <a:cxnSpLocks/>
            <a:stCxn id="73" idx="2"/>
            <a:endCxn id="10" idx="1"/>
          </p:cNvCxnSpPr>
          <p:nvPr/>
        </p:nvCxnSpPr>
        <p:spPr bwMode="auto">
          <a:xfrm rot="16200000" flipH="1">
            <a:off x="4683985" y="1086494"/>
            <a:ext cx="320530" cy="1246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390FE35-D0A5-8DBB-1443-CD941F170B1C}"/>
              </a:ext>
            </a:extLst>
          </p:cNvPr>
          <p:cNvCxnSpPr>
            <a:cxnSpLocks/>
            <a:stCxn id="63" idx="2"/>
            <a:endCxn id="10" idx="0"/>
          </p:cNvCxnSpPr>
          <p:nvPr/>
        </p:nvCxnSpPr>
        <p:spPr bwMode="auto">
          <a:xfrm rot="5400000">
            <a:off x="5526166" y="1175384"/>
            <a:ext cx="908877" cy="23396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CCF1684-4385-85D3-114B-60E582062230}"/>
              </a:ext>
            </a:extLst>
          </p:cNvPr>
          <p:cNvCxnSpPr>
            <a:cxnSpLocks/>
            <a:stCxn id="83" idx="2"/>
            <a:endCxn id="10" idx="3"/>
          </p:cNvCxnSpPr>
          <p:nvPr/>
        </p:nvCxnSpPr>
        <p:spPr bwMode="auto">
          <a:xfrm rot="5400000">
            <a:off x="6856011" y="1043341"/>
            <a:ext cx="230397" cy="142309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20AD57-5C50-C7E6-D5DC-721DF034C8BC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 bwMode="auto">
          <a:xfrm rot="16200000" flipH="1">
            <a:off x="2020866" y="4990135"/>
            <a:ext cx="429108" cy="154577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EE08143-94E1-0569-61AC-5A9065255951}"/>
              </a:ext>
            </a:extLst>
          </p:cNvPr>
          <p:cNvCxnSpPr>
            <a:cxnSpLocks/>
            <a:stCxn id="51" idx="2"/>
            <a:endCxn id="7" idx="0"/>
          </p:cNvCxnSpPr>
          <p:nvPr/>
        </p:nvCxnSpPr>
        <p:spPr bwMode="auto">
          <a:xfrm rot="16200000" flipH="1">
            <a:off x="7600420" y="4864263"/>
            <a:ext cx="418433" cy="1426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D5EC1FD-F6F4-5D76-F7B6-3289DA547686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 bwMode="auto">
          <a:xfrm flipV="1">
            <a:off x="8302624" y="2508164"/>
            <a:ext cx="253763" cy="70672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78C4362-7958-23A5-0AF2-338E5902630D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 bwMode="auto">
          <a:xfrm flipV="1">
            <a:off x="9939163" y="2297885"/>
            <a:ext cx="227706" cy="21027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81014C6-B751-AAFB-73E2-04E4D74E2781}"/>
              </a:ext>
            </a:extLst>
          </p:cNvPr>
          <p:cNvCxnSpPr>
            <a:cxnSpLocks/>
            <a:stCxn id="53" idx="2"/>
            <a:endCxn id="75" idx="1"/>
          </p:cNvCxnSpPr>
          <p:nvPr/>
        </p:nvCxnSpPr>
        <p:spPr bwMode="auto">
          <a:xfrm rot="16200000" flipH="1">
            <a:off x="9611510" y="5365792"/>
            <a:ext cx="834958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092EA9D-F0A1-8153-5D84-62A9B55B310D}"/>
              </a:ext>
            </a:extLst>
          </p:cNvPr>
          <p:cNvCxnSpPr>
            <a:cxnSpLocks/>
            <a:stCxn id="53" idx="2"/>
            <a:endCxn id="72" idx="1"/>
          </p:cNvCxnSpPr>
          <p:nvPr/>
        </p:nvCxnSpPr>
        <p:spPr bwMode="auto">
          <a:xfrm rot="16200000" flipH="1">
            <a:off x="9844484" y="5132818"/>
            <a:ext cx="369011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6DDD753-63C8-56DC-FC49-B6CA25FCAA50}"/>
              </a:ext>
            </a:extLst>
          </p:cNvPr>
          <p:cNvSpPr/>
          <p:nvPr/>
        </p:nvSpPr>
        <p:spPr bwMode="auto">
          <a:xfrm>
            <a:off x="7205492" y="5144784"/>
            <a:ext cx="1350895" cy="41013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Combinatorial Optimization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3E9AD09-AC23-9295-FAE7-363A1581D0AE}"/>
              </a:ext>
            </a:extLst>
          </p:cNvPr>
          <p:cNvCxnSpPr>
            <a:cxnSpLocks/>
            <a:stCxn id="7" idx="3"/>
            <a:endCxn id="53" idx="1"/>
          </p:cNvCxnSpPr>
          <p:nvPr/>
        </p:nvCxnSpPr>
        <p:spPr bwMode="auto">
          <a:xfrm flipV="1">
            <a:off x="8556387" y="4823803"/>
            <a:ext cx="523698" cy="52604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65322C2-B024-A525-414F-FE481A467FD7}"/>
              </a:ext>
            </a:extLst>
          </p:cNvPr>
          <p:cNvCxnSpPr>
            <a:cxnSpLocks/>
            <a:stCxn id="7" idx="2"/>
            <a:endCxn id="53" idx="2"/>
          </p:cNvCxnSpPr>
          <p:nvPr/>
        </p:nvCxnSpPr>
        <p:spPr bwMode="auto">
          <a:xfrm rot="5400000" flipH="1" flipV="1">
            <a:off x="8651662" y="4332096"/>
            <a:ext cx="452099" cy="1993544"/>
          </a:xfrm>
          <a:prstGeom prst="curvedConnector3">
            <a:avLst>
              <a:gd name="adj1" fmla="val -50564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47FE5FA-A6A0-69B2-635D-E4792DD8FD19}"/>
              </a:ext>
            </a:extLst>
          </p:cNvPr>
          <p:cNvCxnSpPr>
            <a:cxnSpLocks/>
            <a:stCxn id="59" idx="0"/>
            <a:endCxn id="62" idx="0"/>
          </p:cNvCxnSpPr>
          <p:nvPr/>
        </p:nvCxnSpPr>
        <p:spPr bwMode="auto">
          <a:xfrm rot="5400000" flipH="1" flipV="1">
            <a:off x="9986036" y="1280609"/>
            <a:ext cx="210279" cy="1686800"/>
          </a:xfrm>
          <a:prstGeom prst="curvedConnector3">
            <a:avLst>
              <a:gd name="adj1" fmla="val 208713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21242A0-9976-5974-B2BA-9EA9CBC1ABA1}"/>
              </a:ext>
            </a:extLst>
          </p:cNvPr>
          <p:cNvSpPr txBox="1"/>
          <p:nvPr/>
        </p:nvSpPr>
        <p:spPr>
          <a:xfrm>
            <a:off x="9440655" y="1311171"/>
            <a:ext cx="18694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 replan from scratch after </a:t>
            </a:r>
          </a:p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uncertainty changes detected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8C48F3-FA4C-E246-EBDF-3DB5B1B33CC4}"/>
              </a:ext>
            </a:extLst>
          </p:cNvPr>
          <p:cNvSpPr txBox="1"/>
          <p:nvPr/>
        </p:nvSpPr>
        <p:spPr>
          <a:xfrm>
            <a:off x="7809636" y="5790649"/>
            <a:ext cx="206819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“Robustify” nominal</a:t>
            </a:r>
          </a:p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problem and include uncertainty</a:t>
            </a:r>
          </a:p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set into formulation</a:t>
            </a:r>
          </a:p>
        </p:txBody>
      </p:sp>
    </p:spTree>
    <p:extLst>
      <p:ext uri="{BB962C8B-B14F-4D97-AF65-F5344CB8AC3E}">
        <p14:creationId xmlns:p14="http://schemas.microsoft.com/office/powerpoint/2010/main" val="307468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CE5AA-485D-3CA2-6F2E-751FF1A4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D034B19-2D20-41B2-C17C-B33C91777EDC}"/>
              </a:ext>
            </a:extLst>
          </p:cNvPr>
          <p:cNvSpPr/>
          <p:nvPr/>
        </p:nvSpPr>
        <p:spPr bwMode="auto">
          <a:xfrm>
            <a:off x="192931" y="408314"/>
            <a:ext cx="9433048" cy="510134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B8D39-A3A6-E45A-963F-E4CABF3400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C69EC-5715-78C7-3D0E-9F8DD645FD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41C-3D8F-34EB-54E6-DC015FD8D7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CEFC7E-957C-3566-54E0-71EE7AAA2EE7}"/>
              </a:ext>
            </a:extLst>
          </p:cNvPr>
          <p:cNvCxnSpPr>
            <a:cxnSpLocks/>
          </p:cNvCxnSpPr>
          <p:nvPr/>
        </p:nvCxnSpPr>
        <p:spPr bwMode="auto">
          <a:xfrm>
            <a:off x="5449515" y="575645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CDE3F2-3628-31F4-51DF-5BD973DF057D}"/>
              </a:ext>
            </a:extLst>
          </p:cNvPr>
          <p:cNvCxnSpPr>
            <a:cxnSpLocks/>
          </p:cNvCxnSpPr>
          <p:nvPr/>
        </p:nvCxnSpPr>
        <p:spPr bwMode="auto">
          <a:xfrm>
            <a:off x="480963" y="6192446"/>
            <a:ext cx="7678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5B6252-643F-3E56-27E3-CC449A066E4C}"/>
              </a:ext>
            </a:extLst>
          </p:cNvPr>
          <p:cNvSpPr txBox="1"/>
          <p:nvPr/>
        </p:nvSpPr>
        <p:spPr>
          <a:xfrm>
            <a:off x="1345821" y="6012790"/>
            <a:ext cx="3193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Intrinsic problem/ graph property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8257A6-9E87-6988-3F7D-994F46935D13}"/>
              </a:ext>
            </a:extLst>
          </p:cNvPr>
          <p:cNvSpPr txBox="1"/>
          <p:nvPr/>
        </p:nvSpPr>
        <p:spPr>
          <a:xfrm>
            <a:off x="6337489" y="5564677"/>
            <a:ext cx="2893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Alternative solution paradigms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BDFDEDE-27C7-0D1F-C667-FBB221C8C01F}"/>
              </a:ext>
            </a:extLst>
          </p:cNvPr>
          <p:cNvCxnSpPr>
            <a:cxnSpLocks/>
          </p:cNvCxnSpPr>
          <p:nvPr/>
        </p:nvCxnSpPr>
        <p:spPr bwMode="auto">
          <a:xfrm>
            <a:off x="480963" y="575934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FB39F7C-B7B7-6330-3F50-78471B251C3F}"/>
              </a:ext>
            </a:extLst>
          </p:cNvPr>
          <p:cNvSpPr txBox="1"/>
          <p:nvPr/>
        </p:nvSpPr>
        <p:spPr>
          <a:xfrm>
            <a:off x="1345821" y="5571785"/>
            <a:ext cx="2241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Belongs-to/ instance-of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4A22328-628C-7853-E44E-FCAEC2A63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7" y="573405"/>
            <a:ext cx="9145016" cy="4838525"/>
          </a:xfrm>
          <a:prstGeom prst="rect">
            <a:avLst/>
          </a:prstGeom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694B669-C3D4-F7C7-BE2E-3894F94DA43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1742" y="6069621"/>
            <a:ext cx="723382" cy="171147"/>
          </a:xfrm>
          <a:prstGeom prst="curved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416469-3ACF-2F35-D4C6-7D04E4D7D8A8}"/>
              </a:ext>
            </a:extLst>
          </p:cNvPr>
          <p:cNvSpPr txBox="1"/>
          <p:nvPr/>
        </p:nvSpPr>
        <p:spPr>
          <a:xfrm>
            <a:off x="6337489" y="5947629"/>
            <a:ext cx="2234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Nominal to Uncertainty</a:t>
            </a:r>
          </a:p>
        </p:txBody>
      </p:sp>
    </p:spTree>
    <p:extLst>
      <p:ext uri="{BB962C8B-B14F-4D97-AF65-F5344CB8AC3E}">
        <p14:creationId xmlns:p14="http://schemas.microsoft.com/office/powerpoint/2010/main" val="925268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98E2A-02CC-E571-9A8B-48612D8BC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AD4CE3-BC36-1CA2-5A91-30D6CDE4F38D}"/>
              </a:ext>
            </a:extLst>
          </p:cNvPr>
          <p:cNvSpPr/>
          <p:nvPr/>
        </p:nvSpPr>
        <p:spPr bwMode="auto">
          <a:xfrm>
            <a:off x="192931" y="408314"/>
            <a:ext cx="9433048" cy="510134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B00D65-7BD9-C4F0-E737-D97A309B374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03B87C-3243-0F61-EA71-6C99270DF5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16872-B02C-81DF-D6F6-45DABB036B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BDB683-7590-2734-3D38-784B507A2F67}"/>
              </a:ext>
            </a:extLst>
          </p:cNvPr>
          <p:cNvCxnSpPr>
            <a:cxnSpLocks/>
          </p:cNvCxnSpPr>
          <p:nvPr/>
        </p:nvCxnSpPr>
        <p:spPr bwMode="auto">
          <a:xfrm>
            <a:off x="5449515" y="575645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7711076-647A-C529-7868-73FAF6E6FE9A}"/>
              </a:ext>
            </a:extLst>
          </p:cNvPr>
          <p:cNvCxnSpPr>
            <a:cxnSpLocks/>
          </p:cNvCxnSpPr>
          <p:nvPr/>
        </p:nvCxnSpPr>
        <p:spPr bwMode="auto">
          <a:xfrm>
            <a:off x="480963" y="6192446"/>
            <a:ext cx="7678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620B2FA-F0E7-8464-471A-85409424C1F0}"/>
              </a:ext>
            </a:extLst>
          </p:cNvPr>
          <p:cNvSpPr txBox="1"/>
          <p:nvPr/>
        </p:nvSpPr>
        <p:spPr>
          <a:xfrm>
            <a:off x="1345821" y="6012790"/>
            <a:ext cx="3193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Intrinsic problem/ graph property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D9BFC6-9564-71A3-7FFC-A9293290E247}"/>
              </a:ext>
            </a:extLst>
          </p:cNvPr>
          <p:cNvSpPr txBox="1"/>
          <p:nvPr/>
        </p:nvSpPr>
        <p:spPr>
          <a:xfrm>
            <a:off x="6337489" y="5564677"/>
            <a:ext cx="2893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Alternative solution paradigms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274572B-A11C-5C87-C115-FE8CA0F9570A}"/>
              </a:ext>
            </a:extLst>
          </p:cNvPr>
          <p:cNvCxnSpPr>
            <a:cxnSpLocks/>
          </p:cNvCxnSpPr>
          <p:nvPr/>
        </p:nvCxnSpPr>
        <p:spPr bwMode="auto">
          <a:xfrm>
            <a:off x="480963" y="575934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3BD666D-1BAA-77C6-61D6-D29B834A8260}"/>
              </a:ext>
            </a:extLst>
          </p:cNvPr>
          <p:cNvSpPr txBox="1"/>
          <p:nvPr/>
        </p:nvSpPr>
        <p:spPr>
          <a:xfrm>
            <a:off x="1345821" y="5571785"/>
            <a:ext cx="2241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Belongs-to/ instance-of</a:t>
            </a:r>
          </a:p>
        </p:txBody>
      </p:sp>
      <p:pic>
        <p:nvPicPr>
          <p:cNvPr id="25" name="Picture 24" descr="A diagram of a problem&#10;&#10;AI-generated content may be incorrect.">
            <a:extLst>
              <a:ext uri="{FF2B5EF4-FFF2-40B4-BE49-F238E27FC236}">
                <a16:creationId xmlns:a16="http://schemas.microsoft.com/office/drawing/2014/main" id="{3C645CD8-EB77-405C-D36A-F254A5C6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8" y="658113"/>
            <a:ext cx="8788030" cy="45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11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31914" y="1411469"/>
            <a:ext cx="11236075" cy="46826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(RQ1) </a:t>
            </a:r>
            <a:r>
              <a:rPr lang="en-GB" dirty="0"/>
              <a:t>	How can an autonomous agent compute reliable routes in environments where costs change 	unpredictably over space and time?</a:t>
            </a:r>
          </a:p>
          <a:p>
            <a:pPr marL="0" indent="0">
              <a:buNone/>
            </a:pPr>
            <a:r>
              <a:rPr lang="en-GB" b="1" dirty="0"/>
              <a:t>(RQ2) </a:t>
            </a:r>
            <a:r>
              <a:rPr lang="en-GB" dirty="0"/>
              <a:t>	How can </a:t>
            </a:r>
            <a:r>
              <a:rPr lang="en-GB" dirty="0" err="1"/>
              <a:t>spatio</a:t>
            </a:r>
            <a:r>
              <a:rPr lang="en-GB" dirty="0"/>
              <a:t>-temporal uncertainty in routing environments be realistically modelled using 	Gaussian Random Fields?</a:t>
            </a:r>
          </a:p>
          <a:p>
            <a:pPr marL="0" indent="0">
              <a:buNone/>
            </a:pPr>
            <a:r>
              <a:rPr lang="en-GB" b="1" dirty="0"/>
              <a:t>(RQ3) </a:t>
            </a:r>
            <a:r>
              <a:rPr lang="en-GB" dirty="0"/>
              <a:t>	Which robust approach – discrete min-max or </a:t>
            </a:r>
            <a:r>
              <a:rPr lang="en-US" noProof="0" dirty="0" err="1"/>
              <a:t>Γ</a:t>
            </a:r>
            <a:r>
              <a:rPr lang="en-US" noProof="0" dirty="0"/>
              <a:t>-budgeted uncertainty – yields better trade-	offs between conservatism, computational efficiency, and path quality in </a:t>
            </a:r>
            <a:r>
              <a:rPr lang="en-US" noProof="0" dirty="0" err="1"/>
              <a:t>spatio</a:t>
            </a:r>
            <a:r>
              <a:rPr lang="en-US" dirty="0"/>
              <a:t>-temporal 	routing problems?</a:t>
            </a:r>
            <a:endParaRPr lang="en-US" noProof="0" dirty="0"/>
          </a:p>
          <a:p>
            <a:pPr marL="0" indent="0">
              <a:buNone/>
            </a:pPr>
            <a:r>
              <a:rPr lang="en-GB" b="1" dirty="0"/>
              <a:t>(RQ4) </a:t>
            </a:r>
            <a:r>
              <a:rPr lang="en-GB" dirty="0"/>
              <a:t>	How does a min-max robust shortest path perform when the environment follows </a:t>
            </a:r>
            <a:r>
              <a:rPr lang="en-GB" dirty="0" err="1"/>
              <a:t>spatio</a:t>
            </a:r>
            <a:r>
              <a:rPr lang="en-GB" dirty="0"/>
              <a:t>-	temporally correlated stochastic patterns?</a:t>
            </a:r>
          </a:p>
          <a:p>
            <a:pPr marL="0" indent="0">
              <a:buNone/>
            </a:pPr>
            <a:r>
              <a:rPr lang="en-GB" b="1" dirty="0"/>
              <a:t>(RQ5) </a:t>
            </a:r>
            <a:r>
              <a:rPr lang="en-GB" dirty="0"/>
              <a:t>	To what extent can dynamic replanning via D* Lite exploit real-time information to outperform 	static robust paths?</a:t>
            </a:r>
          </a:p>
          <a:p>
            <a:pPr marL="0" indent="0">
              <a:buNone/>
            </a:pPr>
            <a:r>
              <a:rPr lang="en-GB" b="1" dirty="0"/>
              <a:t>(RQ6) </a:t>
            </a:r>
            <a:r>
              <a:rPr lang="en-GB" dirty="0"/>
              <a:t>	What are the trade-offs between static-worst case planning and dynamic replanning in terms 	of reliability, adaptability, computational time, and path cost?</a:t>
            </a:r>
          </a:p>
          <a:p>
            <a:pPr marL="0" indent="0">
              <a:buNone/>
            </a:pPr>
            <a:r>
              <a:rPr lang="en-GB" b="1" dirty="0"/>
              <a:t>(RQ7) </a:t>
            </a:r>
            <a:r>
              <a:rPr lang="en-GB" dirty="0"/>
              <a:t>	Can hybrid approaches that combine static robustness with dynamic replanning outperform 	purely static or purely dynamic methods?</a:t>
            </a:r>
          </a:p>
        </p:txBody>
      </p:sp>
      <p:sp>
        <p:nvSpPr>
          <p:cNvPr id="7" name="Datumsplatzhalter 12"/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3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94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E9323-06A6-1A4B-216B-AA7FED677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D76BEEF-7913-2480-42D4-B2483A84A9DB}"/>
              </a:ext>
            </a:extLst>
          </p:cNvPr>
          <p:cNvSpPr/>
          <p:nvPr/>
        </p:nvSpPr>
        <p:spPr bwMode="auto">
          <a:xfrm>
            <a:off x="103500" y="1636494"/>
            <a:ext cx="2091204" cy="3881531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C0B0A-65A3-585A-A339-16FAF5A0BE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F33AF-D0B9-9DA0-8500-409B6E6189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827E3-014D-D159-5D25-19C0B0A137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C030F-10B2-9E83-ABDB-EC86A32681DF}"/>
              </a:ext>
            </a:extLst>
          </p:cNvPr>
          <p:cNvSpPr/>
          <p:nvPr/>
        </p:nvSpPr>
        <p:spPr bwMode="auto">
          <a:xfrm>
            <a:off x="3102042" y="1636495"/>
            <a:ext cx="5008982" cy="3881531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8F8C3-7B89-1A62-6330-154EDAE77D58}"/>
              </a:ext>
            </a:extLst>
          </p:cNvPr>
          <p:cNvSpPr/>
          <p:nvPr/>
        </p:nvSpPr>
        <p:spPr bwMode="auto">
          <a:xfrm>
            <a:off x="264939" y="2601907"/>
            <a:ext cx="1584176" cy="194421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Data Generation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6BE1D-1F06-670A-62DD-DD19F5575DA3}"/>
              </a:ext>
            </a:extLst>
          </p:cNvPr>
          <p:cNvSpPr/>
          <p:nvPr/>
        </p:nvSpPr>
        <p:spPr bwMode="auto">
          <a:xfrm>
            <a:off x="3559492" y="2607977"/>
            <a:ext cx="1925005" cy="194421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1CE5B-271C-A4D0-BA06-FD2288FF8FCA}"/>
              </a:ext>
            </a:extLst>
          </p:cNvPr>
          <p:cNvSpPr/>
          <p:nvPr/>
        </p:nvSpPr>
        <p:spPr bwMode="auto">
          <a:xfrm>
            <a:off x="5870728" y="2592718"/>
            <a:ext cx="1834586" cy="194421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 Methods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Hybrid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5DEE75-E63C-8047-8176-C45B6494961A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 bwMode="auto">
          <a:xfrm rot="16200000" flipH="1">
            <a:off x="2786476" y="872458"/>
            <a:ext cx="6070" cy="3464968"/>
          </a:xfrm>
          <a:prstGeom prst="bentConnector3">
            <a:avLst>
              <a:gd name="adj1" fmla="val -4112372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EA0A00E-527C-EECE-77B4-7044FFCA7F56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 bwMode="auto">
          <a:xfrm rot="5400000" flipH="1" flipV="1">
            <a:off x="3917930" y="-268184"/>
            <a:ext cx="9189" cy="5730994"/>
          </a:xfrm>
          <a:prstGeom prst="bentConnector3">
            <a:avLst>
              <a:gd name="adj1" fmla="val 2702133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104FA8-27D0-3573-F5BF-AF7166DDDCD2}"/>
              </a:ext>
            </a:extLst>
          </p:cNvPr>
          <p:cNvSpPr txBox="1"/>
          <p:nvPr/>
        </p:nvSpPr>
        <p:spPr>
          <a:xfrm>
            <a:off x="4898527" y="2126184"/>
            <a:ext cx="1476879" cy="4154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Graph Data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3C35FD1-7D9D-8D68-77CA-D837D15D36CF}"/>
              </a:ext>
            </a:extLst>
          </p:cNvPr>
          <p:cNvCxnSpPr>
            <a:cxnSpLocks/>
            <a:stCxn id="7" idx="2"/>
            <a:endCxn id="10" idx="2"/>
          </p:cNvCxnSpPr>
          <p:nvPr/>
        </p:nvCxnSpPr>
        <p:spPr bwMode="auto">
          <a:xfrm rot="5400000" flipH="1" flipV="1">
            <a:off x="5647378" y="3411551"/>
            <a:ext cx="15259" cy="2266026"/>
          </a:xfrm>
          <a:prstGeom prst="bentConnector3">
            <a:avLst>
              <a:gd name="adj1" fmla="val -1498132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1D34A-687E-3429-2C92-3B176D0EC308}"/>
              </a:ext>
            </a:extLst>
          </p:cNvPr>
          <p:cNvSpPr txBox="1"/>
          <p:nvPr/>
        </p:nvSpPr>
        <p:spPr>
          <a:xfrm>
            <a:off x="4927015" y="4610408"/>
            <a:ext cx="1295098" cy="4154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Path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5C1CE-9CA7-BB93-E093-0C5F75B58B23}"/>
              </a:ext>
            </a:extLst>
          </p:cNvPr>
          <p:cNvSpPr/>
          <p:nvPr/>
        </p:nvSpPr>
        <p:spPr bwMode="auto">
          <a:xfrm>
            <a:off x="9763080" y="2607977"/>
            <a:ext cx="1663100" cy="194421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Web-Interface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27DF411-C2BD-EC66-CFF5-C3F2615E0E82}"/>
              </a:ext>
            </a:extLst>
          </p:cNvPr>
          <p:cNvCxnSpPr>
            <a:cxnSpLocks/>
            <a:stCxn id="23" idx="1"/>
            <a:endCxn id="6" idx="2"/>
          </p:cNvCxnSpPr>
          <p:nvPr/>
        </p:nvCxnSpPr>
        <p:spPr bwMode="auto">
          <a:xfrm rot="10800000">
            <a:off x="1057028" y="4546124"/>
            <a:ext cx="2292435" cy="1493525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E0E18D5-CC82-E1A2-74C7-519333D6355F}"/>
              </a:ext>
            </a:extLst>
          </p:cNvPr>
          <p:cNvCxnSpPr>
            <a:cxnSpLocks/>
            <a:stCxn id="20" idx="2"/>
            <a:endCxn id="23" idx="3"/>
          </p:cNvCxnSpPr>
          <p:nvPr/>
        </p:nvCxnSpPr>
        <p:spPr bwMode="auto">
          <a:xfrm rot="5400000">
            <a:off x="8447473" y="3892490"/>
            <a:ext cx="1487455" cy="2806860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CE44C9-EC5A-F35C-6696-B3574DC7331E}"/>
              </a:ext>
            </a:extLst>
          </p:cNvPr>
          <p:cNvSpPr txBox="1"/>
          <p:nvPr/>
        </p:nvSpPr>
        <p:spPr>
          <a:xfrm>
            <a:off x="8170889" y="5572997"/>
            <a:ext cx="2222660" cy="73866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Set Parameters &amp; </a:t>
            </a:r>
          </a:p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Call Methods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4135B6-F729-C88C-B462-2CB77DFDD7CA}"/>
              </a:ext>
            </a:extLst>
          </p:cNvPr>
          <p:cNvSpPr/>
          <p:nvPr/>
        </p:nvSpPr>
        <p:spPr bwMode="auto">
          <a:xfrm>
            <a:off x="9357601" y="1508875"/>
            <a:ext cx="2474057" cy="41549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/Data/…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44426D-A4AD-CEE7-24D4-E5D396C51C69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 bwMode="auto">
          <a:xfrm>
            <a:off x="10594630" y="1924373"/>
            <a:ext cx="0" cy="68360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B5F7A9-8DFF-1186-30F8-3457CB5AF379}"/>
              </a:ext>
            </a:extLst>
          </p:cNvPr>
          <p:cNvSpPr/>
          <p:nvPr/>
        </p:nvSpPr>
        <p:spPr bwMode="auto">
          <a:xfrm>
            <a:off x="11028254" y="4137612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1.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C12365D-EAF2-FB9B-39D2-38E960A19AAD}"/>
              </a:ext>
            </a:extLst>
          </p:cNvPr>
          <p:cNvSpPr/>
          <p:nvPr/>
        </p:nvSpPr>
        <p:spPr bwMode="auto">
          <a:xfrm>
            <a:off x="1405190" y="4135543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CB29C26-BCA1-4F4E-E0AD-2AE3314FD354}"/>
              </a:ext>
            </a:extLst>
          </p:cNvPr>
          <p:cNvSpPr/>
          <p:nvPr/>
        </p:nvSpPr>
        <p:spPr bwMode="auto">
          <a:xfrm>
            <a:off x="5061151" y="4135543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0E6998-E273-B187-75F6-DE261640296F}"/>
              </a:ext>
            </a:extLst>
          </p:cNvPr>
          <p:cNvSpPr/>
          <p:nvPr/>
        </p:nvSpPr>
        <p:spPr bwMode="auto">
          <a:xfrm>
            <a:off x="7318383" y="4135543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4.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76F1B3-B54F-035E-5526-738E7A973E78}"/>
              </a:ext>
            </a:extLst>
          </p:cNvPr>
          <p:cNvCxnSpPr>
            <a:cxnSpLocks/>
          </p:cNvCxnSpPr>
          <p:nvPr/>
        </p:nvCxnSpPr>
        <p:spPr bwMode="auto">
          <a:xfrm>
            <a:off x="8083570" y="2051546"/>
            <a:ext cx="0" cy="30995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4A7776-E068-5D80-0D47-EE3A4A97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4108898" y="4570870"/>
            <a:ext cx="0" cy="1242089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75E277-CEDD-D89A-87E6-643E19C6192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7325" y="4552193"/>
            <a:ext cx="10382" cy="126076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A3F75E-D6B8-673C-C70B-F53678AE5920}"/>
              </a:ext>
            </a:extLst>
          </p:cNvPr>
          <p:cNvSpPr txBox="1"/>
          <p:nvPr/>
        </p:nvSpPr>
        <p:spPr>
          <a:xfrm>
            <a:off x="10194519" y="2051546"/>
            <a:ext cx="800219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13F18E-EC0B-9BED-FC7F-107A16DF96E9}"/>
              </a:ext>
            </a:extLst>
          </p:cNvPr>
          <p:cNvSpPr txBox="1"/>
          <p:nvPr/>
        </p:nvSpPr>
        <p:spPr>
          <a:xfrm>
            <a:off x="4603889" y="167511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 Component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6E89409-36D1-A4D6-0445-EA013886BD8C}"/>
              </a:ext>
            </a:extLst>
          </p:cNvPr>
          <p:cNvCxnSpPr>
            <a:cxnSpLocks/>
            <a:stCxn id="2" idx="3"/>
            <a:endCxn id="28" idx="1"/>
          </p:cNvCxnSpPr>
          <p:nvPr/>
        </p:nvCxnSpPr>
        <p:spPr bwMode="auto">
          <a:xfrm flipV="1">
            <a:off x="8111024" y="1716624"/>
            <a:ext cx="1246577" cy="1860637"/>
          </a:xfrm>
          <a:prstGeom prst="bentConnector3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372DFE9-E04E-9B63-22A2-B49449E4BE26}"/>
              </a:ext>
            </a:extLst>
          </p:cNvPr>
          <p:cNvSpPr txBox="1"/>
          <p:nvPr/>
        </p:nvSpPr>
        <p:spPr>
          <a:xfrm>
            <a:off x="8505046" y="2390100"/>
            <a:ext cx="77938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C462D-2AB2-9968-1455-9A59C743398C}"/>
              </a:ext>
            </a:extLst>
          </p:cNvPr>
          <p:cNvSpPr/>
          <p:nvPr/>
        </p:nvSpPr>
        <p:spPr bwMode="auto">
          <a:xfrm>
            <a:off x="1129035" y="837506"/>
            <a:ext cx="6840772" cy="50405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Experiments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52ECC29-FFC5-1FE0-B2D5-4023A7DF2C10}"/>
              </a:ext>
            </a:extLst>
          </p:cNvPr>
          <p:cNvCxnSpPr>
            <a:cxnSpLocks/>
            <a:stCxn id="28" idx="0"/>
            <a:endCxn id="8" idx="3"/>
          </p:cNvCxnSpPr>
          <p:nvPr/>
        </p:nvCxnSpPr>
        <p:spPr bwMode="auto">
          <a:xfrm rot="16200000" flipV="1">
            <a:off x="9072549" y="-13207"/>
            <a:ext cx="419341" cy="2624823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CADEFA1-B2B7-73DE-1AE0-BEC21B01DA08}"/>
              </a:ext>
            </a:extLst>
          </p:cNvPr>
          <p:cNvSpPr/>
          <p:nvPr/>
        </p:nvSpPr>
        <p:spPr bwMode="auto">
          <a:xfrm>
            <a:off x="7485393" y="1028562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669FCF-8C3D-86FC-DE67-B896637F0DB5}"/>
              </a:ext>
            </a:extLst>
          </p:cNvPr>
          <p:cNvSpPr txBox="1"/>
          <p:nvPr/>
        </p:nvSpPr>
        <p:spPr>
          <a:xfrm>
            <a:off x="134980" y="1675111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Component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10B92C-0DF8-7BC4-D44B-450F8D3A7D54}"/>
              </a:ext>
            </a:extLst>
          </p:cNvPr>
          <p:cNvSpPr/>
          <p:nvPr/>
        </p:nvSpPr>
        <p:spPr bwMode="auto">
          <a:xfrm>
            <a:off x="3349462" y="5763989"/>
            <a:ext cx="4438308" cy="551317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arameters</a:t>
            </a:r>
          </a:p>
        </p:txBody>
      </p:sp>
    </p:spTree>
    <p:extLst>
      <p:ext uri="{BB962C8B-B14F-4D97-AF65-F5344CB8AC3E}">
        <p14:creationId xmlns:p14="http://schemas.microsoft.com/office/powerpoint/2010/main" val="2948011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A559-CF19-E94B-EF6E-97C7F3DD4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D0F11-FB8C-0316-FB79-529B31B3A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3A226-39AD-3CF0-9D57-F749BB4C35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820DD-5E4F-9740-F5C4-C59D41F2DE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47BE41-6BE3-317E-E091-A812CCB64FA5}"/>
              </a:ext>
            </a:extLst>
          </p:cNvPr>
          <p:cNvSpPr/>
          <p:nvPr/>
        </p:nvSpPr>
        <p:spPr bwMode="auto">
          <a:xfrm>
            <a:off x="3977658" y="4536409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554BB9-14B6-484D-813C-6B1ECF206E89}"/>
              </a:ext>
            </a:extLst>
          </p:cNvPr>
          <p:cNvSpPr/>
          <p:nvPr/>
        </p:nvSpPr>
        <p:spPr bwMode="auto">
          <a:xfrm>
            <a:off x="4339080" y="3945473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E962162-748B-2EBA-3F3B-8192A87ECB88}"/>
              </a:ext>
            </a:extLst>
          </p:cNvPr>
          <p:cNvSpPr/>
          <p:nvPr/>
        </p:nvSpPr>
        <p:spPr bwMode="auto">
          <a:xfrm>
            <a:off x="6297945" y="4766755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4176AC-E1DC-12E3-5586-FF04ACB36A78}"/>
              </a:ext>
            </a:extLst>
          </p:cNvPr>
          <p:cNvSpPr/>
          <p:nvPr/>
        </p:nvSpPr>
        <p:spPr bwMode="auto">
          <a:xfrm>
            <a:off x="2797918" y="5696952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7B99492-CC5A-137B-782E-91897887ADC5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 bwMode="auto">
          <a:xfrm flipV="1">
            <a:off x="4212808" y="5013313"/>
            <a:ext cx="2852843" cy="791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C3A6FBD-338D-57D6-8125-A4BDA88156B0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3505364" y="4053484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2F6D848-D590-C030-874A-F3AEEBC97FED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5539713" y="4053485"/>
            <a:ext cx="1525938" cy="71327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1565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7E534-E26B-9B0C-2435-92AD3B06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5A01F-382E-F76B-A879-AFC66310FB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467B6-0B9D-D047-E3F1-313230813F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30594-9312-2BC2-9EAE-7446F6C249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85BE19-0817-11A6-5296-027806B3872C}"/>
              </a:ext>
            </a:extLst>
          </p:cNvPr>
          <p:cNvSpPr/>
          <p:nvPr/>
        </p:nvSpPr>
        <p:spPr bwMode="auto">
          <a:xfrm>
            <a:off x="5215747" y="1671249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D47B0E-D7AE-A66E-9FD5-F3F412A82EF8}"/>
              </a:ext>
            </a:extLst>
          </p:cNvPr>
          <p:cNvSpPr/>
          <p:nvPr/>
        </p:nvSpPr>
        <p:spPr bwMode="auto">
          <a:xfrm>
            <a:off x="3674585" y="3422728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61B8F9C-AB2A-06A7-2E83-56BD3AA56149}"/>
              </a:ext>
            </a:extLst>
          </p:cNvPr>
          <p:cNvCxnSpPr>
            <a:cxnSpLocks/>
            <a:stCxn id="18" idx="3"/>
            <a:endCxn id="29" idx="2"/>
          </p:cNvCxnSpPr>
          <p:nvPr/>
        </p:nvCxnSpPr>
        <p:spPr bwMode="auto">
          <a:xfrm flipV="1">
            <a:off x="5089475" y="2632269"/>
            <a:ext cx="2797096" cy="89847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714C774-F752-78C3-BC09-E91C85239327}"/>
              </a:ext>
            </a:extLst>
          </p:cNvPr>
          <p:cNvCxnSpPr>
            <a:cxnSpLocks/>
            <a:stCxn id="13" idx="1"/>
            <a:endCxn id="18" idx="0"/>
          </p:cNvCxnSpPr>
          <p:nvPr/>
        </p:nvCxnSpPr>
        <p:spPr bwMode="auto">
          <a:xfrm rot="10800000" flipV="1">
            <a:off x="4382031" y="1779260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C02DF6B-3CEA-1490-B92E-DCD21F6058CB}"/>
              </a:ext>
            </a:extLst>
          </p:cNvPr>
          <p:cNvCxnSpPr>
            <a:cxnSpLocks/>
            <a:stCxn id="13" idx="3"/>
            <a:endCxn id="29" idx="0"/>
          </p:cNvCxnSpPr>
          <p:nvPr/>
        </p:nvCxnSpPr>
        <p:spPr bwMode="auto">
          <a:xfrm>
            <a:off x="6416380" y="1779261"/>
            <a:ext cx="1470191" cy="60645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5576B0-3096-B999-9973-25DECF21B9CF}"/>
              </a:ext>
            </a:extLst>
          </p:cNvPr>
          <p:cNvSpPr/>
          <p:nvPr/>
        </p:nvSpPr>
        <p:spPr bwMode="auto">
          <a:xfrm>
            <a:off x="1956796" y="4397904"/>
            <a:ext cx="2425234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Single-Pair Shortest Path (SPSP)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3653B5A-E4A6-EAD9-C807-C1196A1D9DD4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 bwMode="auto">
          <a:xfrm rot="5400000">
            <a:off x="3396146" y="3412020"/>
            <a:ext cx="759152" cy="121261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36CAEFB-7BA1-FA7D-6801-79DC6534E21C}"/>
              </a:ext>
            </a:extLst>
          </p:cNvPr>
          <p:cNvSpPr/>
          <p:nvPr/>
        </p:nvSpPr>
        <p:spPr bwMode="auto">
          <a:xfrm>
            <a:off x="7118865" y="2385711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818A785-9C2B-DBC8-9DEB-E7B29B8B4360}"/>
              </a:ext>
            </a:extLst>
          </p:cNvPr>
          <p:cNvSpPr/>
          <p:nvPr/>
        </p:nvSpPr>
        <p:spPr bwMode="auto">
          <a:xfrm>
            <a:off x="4692389" y="2247369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1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17FEC-F485-763A-08F6-E6093566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784B0-D3F3-9F1C-65E9-34EED4688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6A504-870D-5B5E-50BE-6D7F0A5276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119DB-5FA7-4566-1F31-E3A1E1FA5D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4C6BBEC-B2D2-8CC8-85F4-14D348F69A89}"/>
              </a:ext>
            </a:extLst>
          </p:cNvPr>
          <p:cNvSpPr/>
          <p:nvPr/>
        </p:nvSpPr>
        <p:spPr bwMode="auto">
          <a:xfrm>
            <a:off x="1782380" y="2442240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9F9615-5520-6C29-8E90-B64164F46381}"/>
              </a:ext>
            </a:extLst>
          </p:cNvPr>
          <p:cNvSpPr/>
          <p:nvPr/>
        </p:nvSpPr>
        <p:spPr bwMode="auto">
          <a:xfrm>
            <a:off x="241218" y="4193719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D045E8-872C-FE16-6BB7-19558DBA2FC3}"/>
              </a:ext>
            </a:extLst>
          </p:cNvPr>
          <p:cNvCxnSpPr>
            <a:cxnSpLocks/>
            <a:stCxn id="18" idx="3"/>
            <a:endCxn id="43" idx="2"/>
          </p:cNvCxnSpPr>
          <p:nvPr/>
        </p:nvCxnSpPr>
        <p:spPr bwMode="auto">
          <a:xfrm flipV="1">
            <a:off x="1656108" y="3421818"/>
            <a:ext cx="2803691" cy="879913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E99BA56-3980-090B-8A7B-54B768422DA0}"/>
              </a:ext>
            </a:extLst>
          </p:cNvPr>
          <p:cNvCxnSpPr>
            <a:cxnSpLocks/>
            <a:stCxn id="13" idx="1"/>
            <a:endCxn id="18" idx="0"/>
          </p:cNvCxnSpPr>
          <p:nvPr/>
        </p:nvCxnSpPr>
        <p:spPr bwMode="auto">
          <a:xfrm rot="10800000" flipV="1">
            <a:off x="948664" y="2550251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0473264-C78C-C825-D72B-16CEC0B48862}"/>
              </a:ext>
            </a:extLst>
          </p:cNvPr>
          <p:cNvCxnSpPr>
            <a:cxnSpLocks/>
            <a:stCxn id="13" idx="3"/>
            <a:endCxn id="43" idx="0"/>
          </p:cNvCxnSpPr>
          <p:nvPr/>
        </p:nvCxnSpPr>
        <p:spPr bwMode="auto">
          <a:xfrm>
            <a:off x="2983013" y="2550252"/>
            <a:ext cx="1476786" cy="62500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E6762F-D331-577E-6572-D2D0693E49F0}"/>
              </a:ext>
            </a:extLst>
          </p:cNvPr>
          <p:cNvSpPr/>
          <p:nvPr/>
        </p:nvSpPr>
        <p:spPr bwMode="auto">
          <a:xfrm>
            <a:off x="5571730" y="3824484"/>
            <a:ext cx="1350895" cy="41013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Optimization-Based Methods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D33E0E-5065-BB74-331C-00F063E6AE27}"/>
              </a:ext>
            </a:extLst>
          </p:cNvPr>
          <p:cNvSpPr/>
          <p:nvPr/>
        </p:nvSpPr>
        <p:spPr bwMode="auto">
          <a:xfrm>
            <a:off x="5577669" y="2568488"/>
            <a:ext cx="1239740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Search-Based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5FEF0-FF35-9B92-3EEF-2001C8BA19E5}"/>
              </a:ext>
            </a:extLst>
          </p:cNvPr>
          <p:cNvSpPr/>
          <p:nvPr/>
        </p:nvSpPr>
        <p:spPr bwMode="auto">
          <a:xfrm>
            <a:off x="7594870" y="4067273"/>
            <a:ext cx="1588797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4AC50F0-1F3F-27F8-8D37-8B302CA17AE9}"/>
              </a:ext>
            </a:extLst>
          </p:cNvPr>
          <p:cNvCxnSpPr>
            <a:cxnSpLocks/>
            <a:stCxn id="43" idx="3"/>
            <a:endCxn id="2" idx="1"/>
          </p:cNvCxnSpPr>
          <p:nvPr/>
        </p:nvCxnSpPr>
        <p:spPr bwMode="auto">
          <a:xfrm>
            <a:off x="5227504" y="3298539"/>
            <a:ext cx="344226" cy="73101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01AE1CB-CB85-D538-4DED-39AA77924579}"/>
              </a:ext>
            </a:extLst>
          </p:cNvPr>
          <p:cNvCxnSpPr>
            <a:cxnSpLocks/>
            <a:stCxn id="43" idx="3"/>
            <a:endCxn id="7" idx="1"/>
          </p:cNvCxnSpPr>
          <p:nvPr/>
        </p:nvCxnSpPr>
        <p:spPr bwMode="auto">
          <a:xfrm flipV="1">
            <a:off x="5227504" y="2737375"/>
            <a:ext cx="350165" cy="56116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9D4E95B-51D3-1466-5215-06894C469B4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 bwMode="auto">
          <a:xfrm>
            <a:off x="6922625" y="4029551"/>
            <a:ext cx="672245" cy="31673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0F169C-A62B-0EBA-1E79-981B84257110}"/>
              </a:ext>
            </a:extLst>
          </p:cNvPr>
          <p:cNvSpPr/>
          <p:nvPr/>
        </p:nvSpPr>
        <p:spPr bwMode="auto">
          <a:xfrm>
            <a:off x="7006493" y="1759886"/>
            <a:ext cx="1382776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Heuristic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83759F0E-E37F-ABAB-5009-9017F8F074EF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 bwMode="auto">
          <a:xfrm flipV="1">
            <a:off x="6817409" y="2038902"/>
            <a:ext cx="189084" cy="698473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94ADF56-2A67-EEA1-7887-14A73ACD99B1}"/>
              </a:ext>
            </a:extLst>
          </p:cNvPr>
          <p:cNvCxnSpPr>
            <a:cxnSpLocks/>
            <a:stCxn id="32" idx="3"/>
            <a:endCxn id="68" idx="1"/>
          </p:cNvCxnSpPr>
          <p:nvPr/>
        </p:nvCxnSpPr>
        <p:spPr bwMode="auto">
          <a:xfrm flipV="1">
            <a:off x="8389269" y="1820371"/>
            <a:ext cx="292385" cy="21853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225025A-D479-8384-66ED-0EB3B564E12D}"/>
              </a:ext>
            </a:extLst>
          </p:cNvPr>
          <p:cNvSpPr/>
          <p:nvPr/>
        </p:nvSpPr>
        <p:spPr bwMode="auto">
          <a:xfrm>
            <a:off x="3692093" y="3175260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BB6A6C1-9AA7-6D51-F626-7F9F1944652C}"/>
              </a:ext>
            </a:extLst>
          </p:cNvPr>
          <p:cNvSpPr/>
          <p:nvPr/>
        </p:nvSpPr>
        <p:spPr bwMode="auto">
          <a:xfrm>
            <a:off x="8681654" y="1541355"/>
            <a:ext cx="1535411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1E1EC88-9093-0321-C8BD-BEF6C1D9D25A}"/>
              </a:ext>
            </a:extLst>
          </p:cNvPr>
          <p:cNvSpPr/>
          <p:nvPr/>
        </p:nvSpPr>
        <p:spPr bwMode="auto">
          <a:xfrm>
            <a:off x="7920213" y="2596933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D5390D3-01DD-18FF-C3C6-0C267405D619}"/>
              </a:ext>
            </a:extLst>
          </p:cNvPr>
          <p:cNvCxnSpPr>
            <a:cxnSpLocks/>
            <a:stCxn id="32" idx="2"/>
            <a:endCxn id="82" idx="1"/>
          </p:cNvCxnSpPr>
          <p:nvPr/>
        </p:nvCxnSpPr>
        <p:spPr bwMode="auto">
          <a:xfrm rot="16200000" flipH="1">
            <a:off x="7585096" y="2430702"/>
            <a:ext cx="447903" cy="222332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277E0B-4BC4-98BD-DA0D-0DD3E07867B3}"/>
              </a:ext>
            </a:extLst>
          </p:cNvPr>
          <p:cNvSpPr/>
          <p:nvPr/>
        </p:nvSpPr>
        <p:spPr bwMode="auto">
          <a:xfrm>
            <a:off x="9730891" y="2775494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LPA*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FF90A4D9-E487-BB38-3C92-513744021921}"/>
              </a:ext>
            </a:extLst>
          </p:cNvPr>
          <p:cNvCxnSpPr>
            <a:cxnSpLocks/>
            <a:stCxn id="68" idx="2"/>
            <a:endCxn id="92" idx="1"/>
          </p:cNvCxnSpPr>
          <p:nvPr/>
        </p:nvCxnSpPr>
        <p:spPr bwMode="auto">
          <a:xfrm rot="16200000" flipH="1">
            <a:off x="9167628" y="2381117"/>
            <a:ext cx="844995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3F6FE08-98DC-9108-0120-5A0E2A8A1535}"/>
              </a:ext>
            </a:extLst>
          </p:cNvPr>
          <p:cNvSpPr/>
          <p:nvPr/>
        </p:nvSpPr>
        <p:spPr bwMode="auto">
          <a:xfrm>
            <a:off x="9730891" y="2283053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D4ED3D8C-4D84-0C50-DBF7-CBE8847B12FE}"/>
              </a:ext>
            </a:extLst>
          </p:cNvPr>
          <p:cNvCxnSpPr>
            <a:cxnSpLocks/>
            <a:stCxn id="68" idx="2"/>
            <a:endCxn id="98" idx="1"/>
          </p:cNvCxnSpPr>
          <p:nvPr/>
        </p:nvCxnSpPr>
        <p:spPr bwMode="auto">
          <a:xfrm rot="16200000" flipH="1">
            <a:off x="9413848" y="2134897"/>
            <a:ext cx="352554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DAB89A2A-6BDF-57B5-364E-279A17F52882}"/>
              </a:ext>
            </a:extLst>
          </p:cNvPr>
          <p:cNvSpPr/>
          <p:nvPr/>
        </p:nvSpPr>
        <p:spPr bwMode="auto">
          <a:xfrm>
            <a:off x="9730890" y="3234423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 Lite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B6FBCF3F-B659-F1CE-3D59-D44641D6D669}"/>
              </a:ext>
            </a:extLst>
          </p:cNvPr>
          <p:cNvCxnSpPr>
            <a:cxnSpLocks/>
            <a:stCxn id="68" idx="2"/>
            <a:endCxn id="102" idx="1"/>
          </p:cNvCxnSpPr>
          <p:nvPr/>
        </p:nvCxnSpPr>
        <p:spPr bwMode="auto">
          <a:xfrm rot="16200000" flipH="1">
            <a:off x="8938163" y="2610583"/>
            <a:ext cx="1303924" cy="28153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93F2DC64-4E88-CD88-8E69-DF8D450DEA4D}"/>
              </a:ext>
            </a:extLst>
          </p:cNvPr>
          <p:cNvSpPr/>
          <p:nvPr/>
        </p:nvSpPr>
        <p:spPr bwMode="auto">
          <a:xfrm>
            <a:off x="8698279" y="4836055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Discrete Uncertainty Sets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E026E08-8BF2-3C43-694D-9C586039EEDA}"/>
              </a:ext>
            </a:extLst>
          </p:cNvPr>
          <p:cNvSpPr/>
          <p:nvPr/>
        </p:nvSpPr>
        <p:spPr bwMode="auto">
          <a:xfrm>
            <a:off x="8698279" y="5302002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Budgeted Uncertainty Sets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8E76D76-4817-1483-9DDA-FA8E255ED46E}"/>
              </a:ext>
            </a:extLst>
          </p:cNvPr>
          <p:cNvCxnSpPr>
            <a:cxnSpLocks/>
            <a:stCxn id="8" idx="2"/>
            <a:endCxn id="106" idx="1"/>
          </p:cNvCxnSpPr>
          <p:nvPr/>
        </p:nvCxnSpPr>
        <p:spPr bwMode="auto">
          <a:xfrm rot="16200000" flipH="1">
            <a:off x="8359269" y="4655304"/>
            <a:ext cx="369011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DF58DC94-5335-52E9-AF69-2B06839C9811}"/>
              </a:ext>
            </a:extLst>
          </p:cNvPr>
          <p:cNvCxnSpPr>
            <a:cxnSpLocks/>
            <a:stCxn id="8" idx="2"/>
            <a:endCxn id="107" idx="1"/>
          </p:cNvCxnSpPr>
          <p:nvPr/>
        </p:nvCxnSpPr>
        <p:spPr bwMode="auto">
          <a:xfrm rot="16200000" flipH="1">
            <a:off x="8126295" y="4888278"/>
            <a:ext cx="834958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CBC17058-41FC-06FB-D24A-E547AA0369B1}"/>
              </a:ext>
            </a:extLst>
          </p:cNvPr>
          <p:cNvSpPr/>
          <p:nvPr/>
        </p:nvSpPr>
        <p:spPr bwMode="auto">
          <a:xfrm>
            <a:off x="1229267" y="3104692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243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DEB6-A248-D91F-602C-2235B1D5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21E59-6000-06A3-C75C-D053D94D96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C573B-AD75-CEBB-A714-54C68F3105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92572-BE87-293E-975F-3973649504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CA0F66-7A8E-AAB5-9651-31627ACC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pic>
        <p:nvPicPr>
          <p:cNvPr id="7" name="Picture 6" descr="A screenshot of a map&#10;&#10;AI-generated content may be incorrect.">
            <a:extLst>
              <a:ext uri="{FF2B5EF4-FFF2-40B4-BE49-F238E27FC236}">
                <a16:creationId xmlns:a16="http://schemas.microsoft.com/office/drawing/2014/main" id="{76EC48AF-D92D-68E9-FA67-49A79BAA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5" b="8632"/>
          <a:stretch>
            <a:fillRect/>
          </a:stretch>
        </p:blipFill>
        <p:spPr>
          <a:xfrm>
            <a:off x="893379" y="1701602"/>
            <a:ext cx="5184576" cy="2736304"/>
          </a:xfrm>
          <a:prstGeom prst="rect">
            <a:avLst/>
          </a:prstGeom>
        </p:spPr>
      </p:pic>
      <p:pic>
        <p:nvPicPr>
          <p:cNvPr id="9" name="Picture 8" descr="A screenshot of a map&#10;&#10;AI-generated content may be incorrect.">
            <a:extLst>
              <a:ext uri="{FF2B5EF4-FFF2-40B4-BE49-F238E27FC236}">
                <a16:creationId xmlns:a16="http://schemas.microsoft.com/office/drawing/2014/main" id="{D93711BC-BC20-465D-BEC9-0A2B1CF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7" t="1510" r="1167" b="46193"/>
          <a:stretch>
            <a:fillRect/>
          </a:stretch>
        </p:blipFill>
        <p:spPr>
          <a:xfrm>
            <a:off x="893379" y="1700716"/>
            <a:ext cx="1932011" cy="15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52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811BE-77E9-AC29-09B0-8E19A5D2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273B63-0B13-FE6D-8D28-399514D11F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04040-41FA-FDAC-095B-87C6B1F164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9577E-D708-D2E4-B9FC-99AE628C420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E13D77-95EC-7A0A-16A0-F995A8CF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CEE8DE-0C49-7962-E809-7C7993007C9A}"/>
              </a:ext>
            </a:extLst>
          </p:cNvPr>
          <p:cNvGrpSpPr/>
          <p:nvPr/>
        </p:nvGrpSpPr>
        <p:grpSpPr>
          <a:xfrm>
            <a:off x="913011" y="1031426"/>
            <a:ext cx="4824536" cy="4796736"/>
            <a:chOff x="2857227" y="1125538"/>
            <a:chExt cx="4824536" cy="47967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40C384-BD03-309A-25B5-9EECF234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107" t="5166" r="21746" b="7101"/>
            <a:stretch>
              <a:fillRect/>
            </a:stretch>
          </p:blipFill>
          <p:spPr>
            <a:xfrm>
              <a:off x="2929234" y="1485578"/>
              <a:ext cx="4752529" cy="4104456"/>
            </a:xfrm>
            <a:prstGeom prst="rect">
              <a:avLst/>
            </a:prstGeom>
          </p:spPr>
        </p:pic>
        <p:pic>
          <p:nvPicPr>
            <p:cNvPr id="21" name="Picture 20" descr="A chart of a graph&#10;&#10;AI-generated content may be incorrect.">
              <a:extLst>
                <a:ext uri="{FF2B5EF4-FFF2-40B4-BE49-F238E27FC236}">
                  <a16:creationId xmlns:a16="http://schemas.microsoft.com/office/drawing/2014/main" id="{FAE0F3E0-8A29-466D-CCB2-40FF9AF1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7" t="11742" r="16787" b="15632"/>
            <a:stretch>
              <a:fillRect/>
            </a:stretch>
          </p:blipFill>
          <p:spPr>
            <a:xfrm>
              <a:off x="3361283" y="1670090"/>
              <a:ext cx="3528147" cy="3519408"/>
            </a:xfrm>
            <a:prstGeom prst="rect">
              <a:avLst/>
            </a:prstGeom>
          </p:spPr>
        </p:pic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32CFC12-1CC8-4094-1AF9-0B812768E8EB}"/>
                </a:ext>
              </a:extLst>
            </p:cNvPr>
            <p:cNvSpPr/>
            <p:nvPr/>
          </p:nvSpPr>
          <p:spPr bwMode="auto">
            <a:xfrm>
              <a:off x="2857227" y="1125538"/>
              <a:ext cx="4824536" cy="4796736"/>
            </a:xfrm>
            <a:custGeom>
              <a:avLst/>
              <a:gdLst>
                <a:gd name="csX0" fmla="*/ 471143 w 4413880"/>
                <a:gd name="csY0" fmla="*/ 502852 h 4032448"/>
                <a:gd name="csX1" fmla="*/ 471143 w 4413880"/>
                <a:gd name="csY1" fmla="*/ 3383172 h 4032448"/>
                <a:gd name="csX2" fmla="*/ 3628343 w 4413880"/>
                <a:gd name="csY2" fmla="*/ 3383172 h 4032448"/>
                <a:gd name="csX3" fmla="*/ 3628343 w 4413880"/>
                <a:gd name="csY3" fmla="*/ 502852 h 4032448"/>
                <a:gd name="csX4" fmla="*/ 0 w 4413880"/>
                <a:gd name="csY4" fmla="*/ 0 h 4032448"/>
                <a:gd name="csX5" fmla="*/ 4413880 w 4413880"/>
                <a:gd name="csY5" fmla="*/ 0 h 4032448"/>
                <a:gd name="csX6" fmla="*/ 4413880 w 4413880"/>
                <a:gd name="csY6" fmla="*/ 4032448 h 4032448"/>
                <a:gd name="csX7" fmla="*/ 0 w 4413880"/>
                <a:gd name="csY7" fmla="*/ 4032448 h 40324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413880" h="4032448">
                  <a:moveTo>
                    <a:pt x="471143" y="502852"/>
                  </a:moveTo>
                  <a:lnTo>
                    <a:pt x="471143" y="3383172"/>
                  </a:lnTo>
                  <a:lnTo>
                    <a:pt x="3628343" y="3383172"/>
                  </a:lnTo>
                  <a:lnTo>
                    <a:pt x="3628343" y="502852"/>
                  </a:lnTo>
                  <a:close/>
                  <a:moveTo>
                    <a:pt x="0" y="0"/>
                  </a:moveTo>
                  <a:lnTo>
                    <a:pt x="4413880" y="0"/>
                  </a:lnTo>
                  <a:lnTo>
                    <a:pt x="4413880" y="4032448"/>
                  </a:lnTo>
                  <a:lnTo>
                    <a:pt x="0" y="4032448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3145708F-680F-D39C-E08A-2B05CEB47750}"/>
              </a:ext>
            </a:extLst>
          </p:cNvPr>
          <p:cNvSpPr/>
          <p:nvPr/>
        </p:nvSpPr>
        <p:spPr bwMode="auto">
          <a:xfrm>
            <a:off x="6241603" y="1301490"/>
            <a:ext cx="4392488" cy="4432560"/>
          </a:xfrm>
          <a:custGeom>
            <a:avLst/>
            <a:gdLst>
              <a:gd name="csX0" fmla="*/ 526677 w 4968552"/>
              <a:gd name="csY0" fmla="*/ 530446 h 4226368"/>
              <a:gd name="csX1" fmla="*/ 526677 w 4968552"/>
              <a:gd name="csY1" fmla="*/ 3554782 h 4226368"/>
              <a:gd name="csX2" fmla="*/ 4090677 w 4968552"/>
              <a:gd name="csY2" fmla="*/ 3554782 h 4226368"/>
              <a:gd name="csX3" fmla="*/ 4090677 w 4968552"/>
              <a:gd name="csY3" fmla="*/ 530446 h 4226368"/>
              <a:gd name="csX4" fmla="*/ 0 w 4968552"/>
              <a:gd name="csY4" fmla="*/ 0 h 4226368"/>
              <a:gd name="csX5" fmla="*/ 4968552 w 4968552"/>
              <a:gd name="csY5" fmla="*/ 0 h 4226368"/>
              <a:gd name="csX6" fmla="*/ 4968552 w 4968552"/>
              <a:gd name="csY6" fmla="*/ 4226368 h 4226368"/>
              <a:gd name="csX7" fmla="*/ 0 w 4968552"/>
              <a:gd name="csY7" fmla="*/ 4226368 h 42263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4968552" h="4226368">
                <a:moveTo>
                  <a:pt x="526677" y="530446"/>
                </a:moveTo>
                <a:lnTo>
                  <a:pt x="526677" y="3554782"/>
                </a:lnTo>
                <a:lnTo>
                  <a:pt x="4090677" y="3554782"/>
                </a:lnTo>
                <a:lnTo>
                  <a:pt x="4090677" y="530446"/>
                </a:lnTo>
                <a:close/>
                <a:moveTo>
                  <a:pt x="0" y="0"/>
                </a:moveTo>
                <a:lnTo>
                  <a:pt x="4968552" y="0"/>
                </a:lnTo>
                <a:lnTo>
                  <a:pt x="4968552" y="4226368"/>
                </a:lnTo>
                <a:lnTo>
                  <a:pt x="0" y="42263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pic>
        <p:nvPicPr>
          <p:cNvPr id="43" name="Picture 42" descr="A chart of a graph&#10;&#10;AI-generated content may be incorrect.">
            <a:extLst>
              <a:ext uri="{FF2B5EF4-FFF2-40B4-BE49-F238E27FC236}">
                <a16:creationId xmlns:a16="http://schemas.microsoft.com/office/drawing/2014/main" id="{25D1FF1F-BC3A-4719-BD48-90E036E3A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1960" r="18162" b="15808"/>
          <a:stretch>
            <a:fillRect/>
          </a:stretch>
        </p:blipFill>
        <p:spPr>
          <a:xfrm>
            <a:off x="6673651" y="1854814"/>
            <a:ext cx="3168352" cy="31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91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5372-2214-332E-0133-55D8CE7E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639AE-88D9-5B4F-14CC-7D682ECC72B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B649B-7346-9E71-6542-7A5D6EFF23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3F73-EA79-FFE4-617E-05E3A82A68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E2E7FE-1EC2-FDE6-6750-50868C8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1BF32-E848-4AD3-396F-033DEF12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19" y="855294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764EB-134E-BDC8-C3FB-0B4833AD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63" y="927699"/>
            <a:ext cx="36576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C3729-18C8-CCAF-5EAF-0C942546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19" y="3458753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85B61-633C-21FC-271A-1CF74105B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363" y="3531158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1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4A4F-A563-AD21-7FD1-BA7CD27F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74A24-F712-8335-767A-1B4F295397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F0FF2-4EB7-CF90-A4F9-A2E5A1B34B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E4536-2AA7-3750-8529-EF7D6B9276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437B06-E87C-9F1A-794B-7AA6BCE1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0A7F77-C8CF-4AE2-E3D4-6F45125EA49F}"/>
              </a:ext>
            </a:extLst>
          </p:cNvPr>
          <p:cNvGrpSpPr/>
          <p:nvPr/>
        </p:nvGrpSpPr>
        <p:grpSpPr>
          <a:xfrm>
            <a:off x="3890665" y="1143794"/>
            <a:ext cx="4572000" cy="4572000"/>
            <a:chOff x="358700" y="1224731"/>
            <a:chExt cx="4572000" cy="457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58F72-FB86-9162-B81A-6B7BF244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00" y="1224731"/>
              <a:ext cx="4572000" cy="457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564B91-C5F5-47B6-AD21-29393A42D335}"/>
                </a:ext>
              </a:extLst>
            </p:cNvPr>
            <p:cNvSpPr/>
            <p:nvPr/>
          </p:nvSpPr>
          <p:spPr bwMode="auto">
            <a:xfrm>
              <a:off x="624576" y="1376090"/>
              <a:ext cx="4306124" cy="4214789"/>
            </a:xfrm>
            <a:prstGeom prst="rect">
              <a:avLst/>
            </a:prstGeom>
            <a:noFill/>
            <a:ln w="889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EA3854-971F-9232-16FA-354104432996}"/>
              </a:ext>
            </a:extLst>
          </p:cNvPr>
          <p:cNvSpPr txBox="1"/>
          <p:nvPr/>
        </p:nvSpPr>
        <p:spPr>
          <a:xfrm>
            <a:off x="8570303" y="1415928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500x500x50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413A44-75AF-5A14-D8A7-8294F983643C}"/>
              </a:ext>
            </a:extLst>
          </p:cNvPr>
          <p:cNvSpPr/>
          <p:nvPr/>
        </p:nvSpPr>
        <p:spPr bwMode="auto">
          <a:xfrm>
            <a:off x="4156541" y="3696972"/>
            <a:ext cx="1752099" cy="1821054"/>
          </a:xfrm>
          <a:prstGeom prst="rect">
            <a:avLst/>
          </a:prstGeom>
          <a:noFill/>
          <a:ln w="88900" cap="flat" cmpd="sng" algn="ctr">
            <a:solidFill>
              <a:srgbClr val="FF7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286BA5-FE20-5903-8B89-9C660C349B77}"/>
              </a:ext>
            </a:extLst>
          </p:cNvPr>
          <p:cNvSpPr txBox="1"/>
          <p:nvPr/>
        </p:nvSpPr>
        <p:spPr>
          <a:xfrm>
            <a:off x="9069562" y="3033808"/>
            <a:ext cx="27526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>
                <a:solidFill>
                  <a:schemeClr val="tx2">
                    <a:lumMod val="10000"/>
                  </a:schemeClr>
                </a:solidFill>
              </a:rPr>
              <a:t>Example</a:t>
            </a: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lx:70, ly: 70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lz: 10 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var = 1.0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anis = 1.0, 1.0, 1.0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seed = 45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8CD88-EE8E-C57B-9540-2AFBCDA9A09C}"/>
              </a:ext>
            </a:extLst>
          </p:cNvPr>
          <p:cNvGrpSpPr/>
          <p:nvPr/>
        </p:nvGrpSpPr>
        <p:grpSpPr>
          <a:xfrm>
            <a:off x="2137147" y="3718526"/>
            <a:ext cx="3730961" cy="2519580"/>
            <a:chOff x="-391303" y="3293048"/>
            <a:chExt cx="3730961" cy="251958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E929F3-3FA3-6154-24B2-6C67E610555D}"/>
                </a:ext>
              </a:extLst>
            </p:cNvPr>
            <p:cNvCxnSpPr>
              <a:cxnSpLocks/>
              <a:stCxn id="16" idx="0"/>
            </p:cNvCxnSpPr>
            <p:nvPr/>
          </p:nvCxnSpPr>
          <p:spPr bwMode="auto">
            <a:xfrm flipV="1">
              <a:off x="1134470" y="3293048"/>
              <a:ext cx="928176" cy="564665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58F580-9E15-11CA-3E12-097154631F6A}"/>
                </a:ext>
              </a:extLst>
            </p:cNvPr>
            <p:cNvCxnSpPr>
              <a:cxnSpLocks/>
              <a:stCxn id="16" idx="3"/>
            </p:cNvCxnSpPr>
            <p:nvPr/>
          </p:nvCxnSpPr>
          <p:spPr bwMode="auto">
            <a:xfrm flipV="1">
              <a:off x="2062646" y="4394022"/>
              <a:ext cx="1277012" cy="390567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400A6-2580-9759-CA3D-471295D21D32}"/>
                </a:ext>
              </a:extLst>
            </p:cNvPr>
            <p:cNvSpPr txBox="1"/>
            <p:nvPr/>
          </p:nvSpPr>
          <p:spPr>
            <a:xfrm>
              <a:off x="-391303" y="3402547"/>
              <a:ext cx="16466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tx2">
                      <a:lumMod val="10000"/>
                    </a:schemeClr>
                  </a:solidFill>
                </a:rPr>
                <a:t>200x200x50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35E4C0-741E-E84A-7775-7647B4A5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31" y="3857713"/>
              <a:ext cx="1954915" cy="195491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6DBD31-98CB-7B4F-9614-8DDC498BFFF8}"/>
                </a:ext>
              </a:extLst>
            </p:cNvPr>
            <p:cNvSpPr/>
            <p:nvPr/>
          </p:nvSpPr>
          <p:spPr bwMode="auto">
            <a:xfrm>
              <a:off x="206293" y="3857713"/>
              <a:ext cx="1856353" cy="1853751"/>
            </a:xfrm>
            <a:prstGeom prst="rect">
              <a:avLst/>
            </a:prstGeom>
            <a:noFill/>
            <a:ln w="889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513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68A7-614A-4614-51B2-60DB6DD0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C63C08-C249-731B-EB7D-B58F9A330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65" y="1143794"/>
            <a:ext cx="4572000" cy="4572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364E8-513B-0294-4A0E-BC1900EBA1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F5315-9D05-9E7B-899C-5E28BDF350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D42D3-50E0-9615-2EB3-46A11D8EE2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650E-3B1A-4334-8592-B389D62E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6AB7B-034F-9C5D-9BB6-ED58824203F4}"/>
              </a:ext>
            </a:extLst>
          </p:cNvPr>
          <p:cNvSpPr/>
          <p:nvPr/>
        </p:nvSpPr>
        <p:spPr bwMode="auto">
          <a:xfrm>
            <a:off x="4156541" y="1295153"/>
            <a:ext cx="4306124" cy="4214789"/>
          </a:xfrm>
          <a:prstGeom prst="rect">
            <a:avLst/>
          </a:prstGeom>
          <a:noFill/>
          <a:ln w="889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6FA84-E1CE-95FB-EAB9-7A2EA1668B33}"/>
              </a:ext>
            </a:extLst>
          </p:cNvPr>
          <p:cNvSpPr txBox="1"/>
          <p:nvPr/>
        </p:nvSpPr>
        <p:spPr>
          <a:xfrm>
            <a:off x="8570303" y="1415928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500x500x50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DE2285-950A-B694-5562-433EE78C511A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3662486" y="3696972"/>
            <a:ext cx="928176" cy="564665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24D5A-F044-2BC7-C137-565F5AA1067C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 flipV="1">
            <a:off x="4590662" y="4797946"/>
            <a:ext cx="1277012" cy="390567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931516-12CB-2ED4-C29F-B1A3FAC28B25}"/>
              </a:ext>
            </a:extLst>
          </p:cNvPr>
          <p:cNvSpPr txBox="1"/>
          <p:nvPr/>
        </p:nvSpPr>
        <p:spPr>
          <a:xfrm>
            <a:off x="2129970" y="3783824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200x200x50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4511BF-2DAF-95E7-53B1-433DE3D97CFB}"/>
              </a:ext>
            </a:extLst>
          </p:cNvPr>
          <p:cNvSpPr/>
          <p:nvPr/>
        </p:nvSpPr>
        <p:spPr bwMode="auto">
          <a:xfrm>
            <a:off x="4156541" y="3696972"/>
            <a:ext cx="1752099" cy="1821054"/>
          </a:xfrm>
          <a:prstGeom prst="rect">
            <a:avLst/>
          </a:prstGeom>
          <a:noFill/>
          <a:ln w="88900" cap="flat" cmpd="sng" algn="ctr">
            <a:solidFill>
              <a:srgbClr val="FF7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C5247A-E264-5C53-B7B8-D46D844DC816}"/>
              </a:ext>
            </a:extLst>
          </p:cNvPr>
          <p:cNvGrpSpPr/>
          <p:nvPr/>
        </p:nvGrpSpPr>
        <p:grpSpPr>
          <a:xfrm>
            <a:off x="2676871" y="4261637"/>
            <a:ext cx="1913791" cy="1913792"/>
            <a:chOff x="1976874" y="4531701"/>
            <a:chExt cx="1913791" cy="1913792"/>
          </a:xfrm>
        </p:grpSpPr>
        <p:pic>
          <p:nvPicPr>
            <p:cNvPr id="14" name="Picture 13" descr="A chart of a graph&#10;&#10;AI-generated content may be incorrect.">
              <a:extLst>
                <a:ext uri="{FF2B5EF4-FFF2-40B4-BE49-F238E27FC236}">
                  <a16:creationId xmlns:a16="http://schemas.microsoft.com/office/drawing/2014/main" id="{EBE495DE-8D0B-1B5D-4B07-F2BAAC9B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874" y="4531702"/>
              <a:ext cx="1913791" cy="191379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0F9D91-CF4B-F129-5D52-D191C588E736}"/>
                </a:ext>
              </a:extLst>
            </p:cNvPr>
            <p:cNvSpPr/>
            <p:nvPr/>
          </p:nvSpPr>
          <p:spPr bwMode="auto">
            <a:xfrm>
              <a:off x="2034312" y="4531701"/>
              <a:ext cx="1856353" cy="1853751"/>
            </a:xfrm>
            <a:prstGeom prst="rect">
              <a:avLst/>
            </a:prstGeom>
            <a:noFill/>
            <a:ln w="889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1D7277-D743-0F50-77B8-9A56F7DAD006}"/>
              </a:ext>
            </a:extLst>
          </p:cNvPr>
          <p:cNvSpPr txBox="1"/>
          <p:nvPr/>
        </p:nvSpPr>
        <p:spPr>
          <a:xfrm>
            <a:off x="9069562" y="3033808"/>
            <a:ext cx="27526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>
                <a:solidFill>
                  <a:schemeClr val="tx2">
                    <a:lumMod val="10000"/>
                  </a:schemeClr>
                </a:solidFill>
              </a:rPr>
              <a:t>Example</a:t>
            </a: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lx:40, ly: 40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lz: 20 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var = 1.0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anis = 1.0, 1.0, 1.0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seed = 45</a:t>
            </a:r>
          </a:p>
        </p:txBody>
      </p:sp>
    </p:spTree>
    <p:extLst>
      <p:ext uri="{BB962C8B-B14F-4D97-AF65-F5344CB8AC3E}">
        <p14:creationId xmlns:p14="http://schemas.microsoft.com/office/powerpoint/2010/main" val="316736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D230B-C07F-BB33-0AF5-D65F95EDF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A35B4-A338-D960-DDE9-04C47A0FE7A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7355-95BA-EE42-9832-23E97D7CC7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5A41A-05FD-7210-A943-35D32730A0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1332AB-90F9-263E-066C-1CD51814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3A71C9-7A15-588C-D73B-A4A71B9F291A}"/>
              </a:ext>
            </a:extLst>
          </p:cNvPr>
          <p:cNvSpPr/>
          <p:nvPr/>
        </p:nvSpPr>
        <p:spPr bwMode="auto">
          <a:xfrm>
            <a:off x="4156541" y="1295153"/>
            <a:ext cx="4306124" cy="4214789"/>
          </a:xfrm>
          <a:prstGeom prst="rect">
            <a:avLst/>
          </a:prstGeom>
          <a:noFill/>
          <a:ln w="889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AAC15-79B6-0C34-C1B8-3B1C77FB7766}"/>
              </a:ext>
            </a:extLst>
          </p:cNvPr>
          <p:cNvSpPr txBox="1"/>
          <p:nvPr/>
        </p:nvSpPr>
        <p:spPr>
          <a:xfrm>
            <a:off x="8570303" y="1415928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500x500x50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9CB70C-A4E5-B250-87A3-E09B63669E8C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3662486" y="3696972"/>
            <a:ext cx="928176" cy="564665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B85F58-3960-2FD1-08A9-69D1FEE3C0D8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 flipV="1">
            <a:off x="4590662" y="4797946"/>
            <a:ext cx="1277012" cy="390567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83C8F7-8B7E-0492-C809-728A7587A51D}"/>
              </a:ext>
            </a:extLst>
          </p:cNvPr>
          <p:cNvSpPr txBox="1"/>
          <p:nvPr/>
        </p:nvSpPr>
        <p:spPr>
          <a:xfrm>
            <a:off x="2129970" y="3783824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200x200x50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916161-6609-AA53-69CD-7814BC51FDA5}"/>
              </a:ext>
            </a:extLst>
          </p:cNvPr>
          <p:cNvSpPr/>
          <p:nvPr/>
        </p:nvSpPr>
        <p:spPr bwMode="auto">
          <a:xfrm>
            <a:off x="4156541" y="3696972"/>
            <a:ext cx="1752099" cy="1812970"/>
          </a:xfrm>
          <a:prstGeom prst="rect">
            <a:avLst/>
          </a:prstGeom>
          <a:noFill/>
          <a:ln w="88900" cap="flat" cmpd="sng" algn="ctr">
            <a:solidFill>
              <a:srgbClr val="3233B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235D24-39C6-7325-1E69-11E4EDC8818D}"/>
              </a:ext>
            </a:extLst>
          </p:cNvPr>
          <p:cNvSpPr/>
          <p:nvPr/>
        </p:nvSpPr>
        <p:spPr bwMode="auto">
          <a:xfrm>
            <a:off x="2734309" y="4261637"/>
            <a:ext cx="1856353" cy="1853751"/>
          </a:xfrm>
          <a:prstGeom prst="rect">
            <a:avLst/>
          </a:prstGeom>
          <a:noFill/>
          <a:ln w="889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4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83B4F-D431-493A-6C04-967B75832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A Comparison </a:t>
            </a:r>
          </a:p>
          <a:p>
            <a:r>
              <a:rPr lang="en-DE" dirty="0"/>
              <a:t>How do static robust optimization models (Min-Max, LBU) compare to dynamic real-time replanning (D* Lite) under spatio-temporal uncertainty fields generated as Gaussian Random Fields?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F61BF-2EF6-3A27-C097-C62507E670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6FB85-2D83-CE02-A99B-7B538778C5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532AF-9C6C-A019-9024-C061E395E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5D8770-FC3F-1FE2-D92D-5DA3C7A4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Research Question/ Thesis Title</a:t>
            </a:r>
          </a:p>
        </p:txBody>
      </p:sp>
    </p:spTree>
    <p:extLst>
      <p:ext uri="{BB962C8B-B14F-4D97-AF65-F5344CB8AC3E}">
        <p14:creationId xmlns:p14="http://schemas.microsoft.com/office/powerpoint/2010/main" val="921093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2C9EF-393E-83DD-2EE0-934F20F0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E22811-5EDF-13A0-AF01-F298E481D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For each generated dataset: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Solve Discrete Robust: returns single static path minimizing worst-case scenario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Solve LBU: returns static time-expanded robust plan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Run D* Lite: returns greedy shortest path for changing scenarios</a:t>
            </a:r>
          </a:p>
          <a:p>
            <a:pPr marL="544251" lvl="1" indent="0">
              <a:buNone/>
            </a:pPr>
            <a:endParaRPr lang="en-DE" dirty="0"/>
          </a:p>
          <a:p>
            <a:pPr marL="544251" lvl="1" indent="0">
              <a:buNone/>
            </a:pPr>
            <a:r>
              <a:rPr lang="en-DE" dirty="0"/>
              <a:t>All return:</a:t>
            </a:r>
          </a:p>
          <a:p>
            <a:pPr lvl="1">
              <a:buFontTx/>
              <a:buChar char="-"/>
            </a:pPr>
            <a:r>
              <a:rPr lang="en-DE" dirty="0"/>
              <a:t>path</a:t>
            </a:r>
          </a:p>
          <a:p>
            <a:pPr lvl="1">
              <a:buFontTx/>
              <a:buChar char="-"/>
            </a:pPr>
            <a:r>
              <a:rPr lang="en-DE" dirty="0"/>
              <a:t>cost</a:t>
            </a:r>
          </a:p>
          <a:p>
            <a:pPr lvl="1">
              <a:buFontTx/>
              <a:buChar char="-"/>
            </a:pPr>
            <a:r>
              <a:rPr lang="en-DE" dirty="0"/>
              <a:t>runtime</a:t>
            </a:r>
          </a:p>
          <a:p>
            <a:pPr lvl="1">
              <a:buFontTx/>
              <a:buChar char="-"/>
            </a:pPr>
            <a:r>
              <a:rPr lang="en-DE" dirty="0"/>
              <a:t>visualization plots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FFAB6-0817-8E28-CAAA-9DC6A62E5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38050-A307-F206-5118-9EB2F053CD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11E54-D067-AF66-7E0D-9E3144EAD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2BD217-6FBF-5544-C3F0-998D0C9F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Models</a:t>
            </a:r>
          </a:p>
        </p:txBody>
      </p:sp>
    </p:spTree>
    <p:extLst>
      <p:ext uri="{BB962C8B-B14F-4D97-AF65-F5344CB8AC3E}">
        <p14:creationId xmlns:p14="http://schemas.microsoft.com/office/powerpoint/2010/main" val="3120860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E8A3-F9FB-531A-430B-7468AF96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BFA81-A926-1733-24D9-76A5CAC82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(1) Total Cost Under True Scenario</a:t>
            </a:r>
          </a:p>
          <a:p>
            <a:r>
              <a:rPr lang="en-DE" dirty="0"/>
              <a:t>(2) Path Structure Comparison</a:t>
            </a:r>
          </a:p>
          <a:p>
            <a:r>
              <a:rPr lang="en-DE" dirty="0"/>
              <a:t>(3) Runtime Comparison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(4) Replanning Experiments (</a:t>
            </a:r>
            <a:r>
              <a:rPr lang="en-DE" b="1" dirty="0"/>
              <a:t>D* Lite</a:t>
            </a:r>
            <a:r>
              <a:rPr lang="en-DE" dirty="0"/>
              <a:t>)</a:t>
            </a:r>
          </a:p>
          <a:p>
            <a:endParaRPr lang="en-DE" dirty="0"/>
          </a:p>
          <a:p>
            <a:r>
              <a:rPr lang="en-DE" dirty="0"/>
              <a:t>(5) Budget &amp; Scenario Experiments (</a:t>
            </a:r>
            <a:r>
              <a:rPr lang="en-DE" b="1" dirty="0"/>
              <a:t>LBU</a:t>
            </a:r>
            <a:r>
              <a:rPr lang="en-DE" dirty="0"/>
              <a:t>)</a:t>
            </a:r>
          </a:p>
          <a:p>
            <a:endParaRPr lang="en-DE" dirty="0"/>
          </a:p>
          <a:p>
            <a:r>
              <a:rPr lang="en-DE" dirty="0"/>
              <a:t>(6)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BD338A-4CB8-D830-B2B3-BC2CE08282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BD5E-2213-7D31-13B8-63FF7670B5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107F0-6A23-4E24-B433-C292ADFDB0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C3127B-752D-67E1-AE85-30B7F7CB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Comparison Dimensions</a:t>
            </a:r>
          </a:p>
        </p:txBody>
      </p:sp>
    </p:spTree>
    <p:extLst>
      <p:ext uri="{BB962C8B-B14F-4D97-AF65-F5344CB8AC3E}">
        <p14:creationId xmlns:p14="http://schemas.microsoft.com/office/powerpoint/2010/main" val="657082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F44A4-1229-806F-2C03-7847088961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45C2A-37D2-AE5E-2556-255D8015E6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9C9E6-4E31-3488-1BD3-D43D8EAFB0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3F33F8-09A9-D089-CEA2-3328D734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Table of Contents: Proposal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444A1CE0-3650-CC64-F52C-DF27966F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57" y="2638618"/>
            <a:ext cx="6985000" cy="3022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BDF67F-D599-50EF-F9AA-CE2F5AD62CC4}"/>
              </a:ext>
            </a:extLst>
          </p:cNvPr>
          <p:cNvSpPr/>
          <p:nvPr/>
        </p:nvSpPr>
        <p:spPr bwMode="auto">
          <a:xfrm>
            <a:off x="1489075" y="3789834"/>
            <a:ext cx="360040" cy="36008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EE1CC-E961-127E-62ED-03C727AC8D7C}"/>
                  </a:ext>
                </a:extLst>
              </p:cNvPr>
              <p:cNvSpPr txBox="1"/>
              <p:nvPr/>
            </p:nvSpPr>
            <p:spPr>
              <a:xfrm>
                <a:off x="2217683" y="3321269"/>
                <a:ext cx="72962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  <a:latin typeface="CMU SERIF EXTRA ROMANSLANTED" panose="02000603000000000000" pitchFamily="2" charset="0"/>
                  <a:ea typeface="CMU SERIF EXTRA ROMANSLANTED" panose="02000603000000000000" pitchFamily="2" charset="0"/>
                  <a:cs typeface="CMU SERIF EXTRA ROMANSLANTED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EE1CC-E961-127E-62ED-03C727AC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683" y="3321269"/>
                <a:ext cx="729623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06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E69C7-6595-8545-F4A9-8A87391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7D2EA-55AC-2175-C121-28F65837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DSS Web User Interface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35E87BAE-C010-C416-BFEA-6747C32CD65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6E8951-1ED1-7232-8BCB-706A4D17DD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887CDF-3E6D-37E5-3D06-F2A73CE039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43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80F74-A777-A980-F392-712E34803C88}"/>
              </a:ext>
            </a:extLst>
          </p:cNvPr>
          <p:cNvSpPr/>
          <p:nvPr/>
        </p:nvSpPr>
        <p:spPr bwMode="auto">
          <a:xfrm>
            <a:off x="336947" y="693490"/>
            <a:ext cx="9001000" cy="56886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63178-6A6C-E181-F1BB-935F0ADBF761}"/>
              </a:ext>
            </a:extLst>
          </p:cNvPr>
          <p:cNvSpPr txBox="1"/>
          <p:nvPr/>
        </p:nvSpPr>
        <p:spPr>
          <a:xfrm>
            <a:off x="985019" y="112553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u="sng" dirty="0">
                <a:solidFill>
                  <a:srgbClr val="002060"/>
                </a:solidFill>
                <a:latin typeface="Press Start 2P" pitchFamily="2" charset="0"/>
              </a:rPr>
              <a:t>Drone Routing DSS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CF03B4-965E-42F4-A439-C932C6580C9B}"/>
              </a:ext>
            </a:extLst>
          </p:cNvPr>
          <p:cNvSpPr/>
          <p:nvPr/>
        </p:nvSpPr>
        <p:spPr bwMode="auto">
          <a:xfrm>
            <a:off x="113398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STRF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gif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8C0E2E-32C9-EF92-907C-EFE6BD278D8D}"/>
              </a:ext>
            </a:extLst>
          </p:cNvPr>
          <p:cNvSpPr/>
          <p:nvPr/>
        </p:nvSpPr>
        <p:spPr bwMode="auto">
          <a:xfrm>
            <a:off x="3239878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Discrete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800978-CBC8-5C64-F9A6-D21A37E52958}"/>
              </a:ext>
            </a:extLst>
          </p:cNvPr>
          <p:cNvSpPr/>
          <p:nvPr/>
        </p:nvSpPr>
        <p:spPr bwMode="auto">
          <a:xfrm>
            <a:off x="528350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Budgeted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3EA62E-C6C7-B36E-106C-70067B54EDBA}"/>
              </a:ext>
            </a:extLst>
          </p:cNvPr>
          <p:cNvSpPr/>
          <p:nvPr/>
        </p:nvSpPr>
        <p:spPr bwMode="auto">
          <a:xfrm>
            <a:off x="733049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ABDD73-7FCF-B9D7-D69C-61F946387260}"/>
              </a:ext>
            </a:extLst>
          </p:cNvPr>
          <p:cNvSpPr/>
          <p:nvPr/>
        </p:nvSpPr>
        <p:spPr bwMode="auto">
          <a:xfrm>
            <a:off x="113398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STRF Generator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197C12-C983-366A-B6E3-5A252CAA88FB}"/>
              </a:ext>
            </a:extLst>
          </p:cNvPr>
          <p:cNvSpPr/>
          <p:nvPr/>
        </p:nvSpPr>
        <p:spPr bwMode="auto">
          <a:xfrm>
            <a:off x="3239878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Discrete Robust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BB69199-D02B-1FB3-480D-6774CC379EB2}"/>
              </a:ext>
            </a:extLst>
          </p:cNvPr>
          <p:cNvSpPr/>
          <p:nvPr/>
        </p:nvSpPr>
        <p:spPr bwMode="auto">
          <a:xfrm>
            <a:off x="528350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Budget Robust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853A57-BD2B-954C-EBFF-2E8BC1A15A18}"/>
              </a:ext>
            </a:extLst>
          </p:cNvPr>
          <p:cNvSpPr/>
          <p:nvPr/>
        </p:nvSpPr>
        <p:spPr bwMode="auto">
          <a:xfrm>
            <a:off x="7330491" y="3308276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D* Lite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1BE681-86C9-B0AE-2239-EC0726949AFF}"/>
              </a:ext>
            </a:extLst>
          </p:cNvPr>
          <p:cNvSpPr/>
          <p:nvPr/>
        </p:nvSpPr>
        <p:spPr bwMode="auto">
          <a:xfrm>
            <a:off x="1133981" y="3789834"/>
            <a:ext cx="1536786" cy="172819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734A75-2B22-C81B-5F64-448D78B16C6C}"/>
              </a:ext>
            </a:extLst>
          </p:cNvPr>
          <p:cNvSpPr/>
          <p:nvPr/>
        </p:nvSpPr>
        <p:spPr bwMode="auto">
          <a:xfrm>
            <a:off x="3239878" y="3789834"/>
            <a:ext cx="1536786" cy="2880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C36DB5-87B2-3549-276F-87DDE88B9D9F}"/>
              </a:ext>
            </a:extLst>
          </p:cNvPr>
          <p:cNvSpPr/>
          <p:nvPr/>
        </p:nvSpPr>
        <p:spPr bwMode="auto">
          <a:xfrm>
            <a:off x="5283501" y="3789834"/>
            <a:ext cx="1536786" cy="2880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85B38B-918B-67DA-5F9A-4D66857B8BAA}"/>
              </a:ext>
            </a:extLst>
          </p:cNvPr>
          <p:cNvSpPr/>
          <p:nvPr/>
        </p:nvSpPr>
        <p:spPr bwMode="auto">
          <a:xfrm>
            <a:off x="7327124" y="3789834"/>
            <a:ext cx="1536786" cy="64807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B38826-79B2-1EEC-6BF0-4A061C7E68E2}"/>
              </a:ext>
            </a:extLst>
          </p:cNvPr>
          <p:cNvSpPr txBox="1"/>
          <p:nvPr/>
        </p:nvSpPr>
        <p:spPr>
          <a:xfrm>
            <a:off x="1201043" y="3839663"/>
            <a:ext cx="10021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Seed: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Grid Size: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Cell Size: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Kernel Type: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Variance: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Length Scale: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Anis: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Normalization: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Connectivity: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Time Intervall: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08C99-B6A5-AD81-9B8E-75DB6204E017}"/>
              </a:ext>
            </a:extLst>
          </p:cNvPr>
          <p:cNvSpPr/>
          <p:nvPr/>
        </p:nvSpPr>
        <p:spPr bwMode="auto">
          <a:xfrm>
            <a:off x="1133981" y="1679423"/>
            <a:ext cx="7729929" cy="276999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        / Set Path for this Set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019A538-9812-196C-234B-7F2B1CCFCEFD}"/>
              </a:ext>
            </a:extLst>
          </p:cNvPr>
          <p:cNvSpPr/>
          <p:nvPr/>
        </p:nvSpPr>
        <p:spPr bwMode="auto">
          <a:xfrm>
            <a:off x="1320441" y="1679423"/>
            <a:ext cx="312650" cy="27699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27261A-CD87-20D1-7171-453A554F0FCE}"/>
              </a:ext>
            </a:extLst>
          </p:cNvPr>
          <p:cNvSpPr txBox="1"/>
          <p:nvPr/>
        </p:nvSpPr>
        <p:spPr>
          <a:xfrm>
            <a:off x="3284687" y="3789834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// No parameter 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46DB53-152B-07FC-1D75-5032A07A2A6C}"/>
              </a:ext>
            </a:extLst>
          </p:cNvPr>
          <p:cNvSpPr txBox="1"/>
          <p:nvPr/>
        </p:nvSpPr>
        <p:spPr>
          <a:xfrm>
            <a:off x="5355165" y="3789834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Gamma: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E9049D-6C71-7A8E-0BFB-FC9AED34DC6E}"/>
              </a:ext>
            </a:extLst>
          </p:cNvPr>
          <p:cNvSpPr txBox="1"/>
          <p:nvPr/>
        </p:nvSpPr>
        <p:spPr>
          <a:xfrm>
            <a:off x="7354623" y="3839663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Sensing Radius: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Interval steps: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Initialization Mode: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1E9CF-1BE2-8130-5755-656ED9DE75C9}"/>
              </a:ext>
            </a:extLst>
          </p:cNvPr>
          <p:cNvSpPr/>
          <p:nvPr/>
        </p:nvSpPr>
        <p:spPr bwMode="auto">
          <a:xfrm>
            <a:off x="1177609" y="573283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0A8133-3AF2-9D7E-8B98-3C43B156D06C}"/>
              </a:ext>
            </a:extLst>
          </p:cNvPr>
          <p:cNvSpPr txBox="1"/>
          <p:nvPr/>
        </p:nvSpPr>
        <p:spPr>
          <a:xfrm>
            <a:off x="1339451" y="5687244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2D Map GIF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3D88DB-EEE0-5F08-A302-4841F01D36D7}"/>
              </a:ext>
            </a:extLst>
          </p:cNvPr>
          <p:cNvSpPr/>
          <p:nvPr/>
        </p:nvSpPr>
        <p:spPr bwMode="auto">
          <a:xfrm>
            <a:off x="2423160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BF0DDA-2D8D-9949-EEA3-9CCB0EBFFC5C}"/>
              </a:ext>
            </a:extLst>
          </p:cNvPr>
          <p:cNvSpPr txBox="1"/>
          <p:nvPr/>
        </p:nvSpPr>
        <p:spPr>
          <a:xfrm>
            <a:off x="2585002" y="5688464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3D Map GIF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DE23F-CE57-5C69-EAE4-B259A2382945}"/>
              </a:ext>
            </a:extLst>
          </p:cNvPr>
          <p:cNvSpPr/>
          <p:nvPr/>
        </p:nvSpPr>
        <p:spPr bwMode="auto">
          <a:xfrm>
            <a:off x="3616692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B5D742-547D-807B-599D-932576D9F85A}"/>
              </a:ext>
            </a:extLst>
          </p:cNvPr>
          <p:cNvSpPr txBox="1"/>
          <p:nvPr/>
        </p:nvSpPr>
        <p:spPr>
          <a:xfrm>
            <a:off x="3778534" y="5688464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Hist GIF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952E62-CC53-0FEE-6B19-60A5905540B8}"/>
              </a:ext>
            </a:extLst>
          </p:cNvPr>
          <p:cNvSpPr/>
          <p:nvPr/>
        </p:nvSpPr>
        <p:spPr bwMode="auto">
          <a:xfrm>
            <a:off x="4695833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9D7913-984E-3342-687D-38E5C6B13A7E}"/>
              </a:ext>
            </a:extLst>
          </p:cNvPr>
          <p:cNvSpPr txBox="1"/>
          <p:nvPr/>
        </p:nvSpPr>
        <p:spPr>
          <a:xfrm>
            <a:off x="4857675" y="568846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Heatmap GIF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6EBF97-0F79-6546-CCDB-79D223C08988}"/>
              </a:ext>
            </a:extLst>
          </p:cNvPr>
          <p:cNvSpPr/>
          <p:nvPr/>
        </p:nvSpPr>
        <p:spPr bwMode="auto">
          <a:xfrm>
            <a:off x="5967766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2AEA8B-2E1C-9B94-7D23-62C0C85986A0}"/>
              </a:ext>
            </a:extLst>
          </p:cNvPr>
          <p:cNvSpPr txBox="1"/>
          <p:nvPr/>
        </p:nvSpPr>
        <p:spPr>
          <a:xfrm>
            <a:off x="6129608" y="5688464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Violin GIF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22C0A3-5C36-69E4-6B27-C6739FE14C42}"/>
              </a:ext>
            </a:extLst>
          </p:cNvPr>
          <p:cNvSpPr/>
          <p:nvPr/>
        </p:nvSpPr>
        <p:spPr bwMode="auto">
          <a:xfrm>
            <a:off x="7023295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5FB646-6FE5-2036-A5DE-6E6950FCC8D0}"/>
              </a:ext>
            </a:extLst>
          </p:cNvPr>
          <p:cNvSpPr txBox="1"/>
          <p:nvPr/>
        </p:nvSpPr>
        <p:spPr>
          <a:xfrm>
            <a:off x="7185137" y="5688464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KDE GIF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FD768A-9029-B8D2-13AE-FCE1CCF88581}"/>
              </a:ext>
            </a:extLst>
          </p:cNvPr>
          <p:cNvSpPr/>
          <p:nvPr/>
        </p:nvSpPr>
        <p:spPr bwMode="auto">
          <a:xfrm>
            <a:off x="1177609" y="6051943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7C8C86-3F44-1E33-C612-E1171004D5F7}"/>
              </a:ext>
            </a:extLst>
          </p:cNvPr>
          <p:cNvSpPr txBox="1"/>
          <p:nvPr/>
        </p:nvSpPr>
        <p:spPr>
          <a:xfrm>
            <a:off x="1339451" y="6006357"/>
            <a:ext cx="1481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Export Single Frames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0D8892-C40F-29C0-5010-89E1F82B1DF9}"/>
              </a:ext>
            </a:extLst>
          </p:cNvPr>
          <p:cNvSpPr/>
          <p:nvPr/>
        </p:nvSpPr>
        <p:spPr bwMode="auto">
          <a:xfrm>
            <a:off x="2953454" y="6056199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99EB8F-35DA-6306-728A-61214CCF6BB4}"/>
              </a:ext>
            </a:extLst>
          </p:cNvPr>
          <p:cNvSpPr txBox="1"/>
          <p:nvPr/>
        </p:nvSpPr>
        <p:spPr>
          <a:xfrm>
            <a:off x="3115296" y="6010613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3-Path overlay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0852DD-2BC0-355D-C41A-DFB5E4684C97}"/>
              </a:ext>
            </a:extLst>
          </p:cNvPr>
          <p:cNvSpPr/>
          <p:nvPr/>
        </p:nvSpPr>
        <p:spPr bwMode="auto">
          <a:xfrm>
            <a:off x="4363344" y="6056199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B32D95-9A08-C10B-A6CA-D17A73B30176}"/>
              </a:ext>
            </a:extLst>
          </p:cNvPr>
          <p:cNvSpPr txBox="1"/>
          <p:nvPr/>
        </p:nvSpPr>
        <p:spPr>
          <a:xfrm>
            <a:off x="4525186" y="6010613"/>
            <a:ext cx="13997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Robust Path overlay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409799-E536-C7C5-D441-3CA9142CCDEE}"/>
              </a:ext>
            </a:extLst>
          </p:cNvPr>
          <p:cNvSpPr/>
          <p:nvPr/>
        </p:nvSpPr>
        <p:spPr bwMode="auto">
          <a:xfrm>
            <a:off x="5967766" y="6066979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4C8BB-BA7D-4BEE-F683-A006D36F7BC9}"/>
              </a:ext>
            </a:extLst>
          </p:cNvPr>
          <p:cNvSpPr txBox="1"/>
          <p:nvPr/>
        </p:nvSpPr>
        <p:spPr>
          <a:xfrm>
            <a:off x="6129608" y="6021393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Show Log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F0E393-DC47-58AD-5F34-C0F7363764CF}"/>
              </a:ext>
            </a:extLst>
          </p:cNvPr>
          <p:cNvSpPr/>
          <p:nvPr/>
        </p:nvSpPr>
        <p:spPr bwMode="auto">
          <a:xfrm>
            <a:off x="7023295" y="6077032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13F23B-37FE-458F-EBEF-0F400D355151}"/>
              </a:ext>
            </a:extLst>
          </p:cNvPr>
          <p:cNvSpPr txBox="1"/>
          <p:nvPr/>
        </p:nvSpPr>
        <p:spPr>
          <a:xfrm>
            <a:off x="7185137" y="6031446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Export Metadata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DD292-3E5D-4621-A1F9-D6CA8B98A53B}"/>
              </a:ext>
            </a:extLst>
          </p:cNvPr>
          <p:cNvSpPr/>
          <p:nvPr/>
        </p:nvSpPr>
        <p:spPr bwMode="auto">
          <a:xfrm rot="5400000">
            <a:off x="509417" y="3746281"/>
            <a:ext cx="360040" cy="30313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&gt;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60C1C1-C689-7A59-81FD-E4CEE1C095A1}"/>
              </a:ext>
            </a:extLst>
          </p:cNvPr>
          <p:cNvCxnSpPr/>
          <p:nvPr/>
        </p:nvCxnSpPr>
        <p:spPr bwMode="auto">
          <a:xfrm>
            <a:off x="624979" y="3717826"/>
            <a:ext cx="8712968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26644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B3946-8098-3E4F-65F9-BDE1B8CD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7D9DE-DDAB-BB73-FA17-FDD2531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DSS Web User Interface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01729BA9-D155-5244-FE5E-C39B5088F4D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E6A27C-3E2F-F3AC-FE88-B7104D168B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2972FC-36A3-4542-331F-C7348D11D3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44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3B85C3-3D44-1462-7711-F9E707DCADAB}"/>
              </a:ext>
            </a:extLst>
          </p:cNvPr>
          <p:cNvSpPr/>
          <p:nvPr/>
        </p:nvSpPr>
        <p:spPr bwMode="auto">
          <a:xfrm>
            <a:off x="336947" y="693490"/>
            <a:ext cx="9001000" cy="56886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689C6-E7F3-7A79-F499-EC7601A1BBDA}"/>
              </a:ext>
            </a:extLst>
          </p:cNvPr>
          <p:cNvSpPr txBox="1"/>
          <p:nvPr/>
        </p:nvSpPr>
        <p:spPr>
          <a:xfrm>
            <a:off x="985019" y="112553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u="sng" dirty="0">
                <a:solidFill>
                  <a:srgbClr val="002060"/>
                </a:solidFill>
                <a:latin typeface="Press Start 2P" pitchFamily="2" charset="0"/>
              </a:rPr>
              <a:t>Drone Routing DSS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4584E-921A-7407-7CDC-F6CF9550E847}"/>
              </a:ext>
            </a:extLst>
          </p:cNvPr>
          <p:cNvSpPr/>
          <p:nvPr/>
        </p:nvSpPr>
        <p:spPr bwMode="auto">
          <a:xfrm>
            <a:off x="113398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STRF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gif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6D4DFF-3A24-3C2E-D834-866F26F9DC19}"/>
              </a:ext>
            </a:extLst>
          </p:cNvPr>
          <p:cNvSpPr/>
          <p:nvPr/>
        </p:nvSpPr>
        <p:spPr bwMode="auto">
          <a:xfrm>
            <a:off x="3239878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Discrete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3F20D3-D677-7414-D666-550BCF8BBDB5}"/>
              </a:ext>
            </a:extLst>
          </p:cNvPr>
          <p:cNvSpPr/>
          <p:nvPr/>
        </p:nvSpPr>
        <p:spPr bwMode="auto">
          <a:xfrm>
            <a:off x="528350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Budgeted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6CD08F-DAE8-AC46-C85A-FEF447B2B254}"/>
              </a:ext>
            </a:extLst>
          </p:cNvPr>
          <p:cNvSpPr/>
          <p:nvPr/>
        </p:nvSpPr>
        <p:spPr bwMode="auto">
          <a:xfrm>
            <a:off x="733049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6F4065-9FC1-0B26-1C1E-24A437681404}"/>
              </a:ext>
            </a:extLst>
          </p:cNvPr>
          <p:cNvSpPr/>
          <p:nvPr/>
        </p:nvSpPr>
        <p:spPr bwMode="auto">
          <a:xfrm>
            <a:off x="113398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STRF Generator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6EAF0E-3048-8F43-939C-3212D702109D}"/>
              </a:ext>
            </a:extLst>
          </p:cNvPr>
          <p:cNvSpPr/>
          <p:nvPr/>
        </p:nvSpPr>
        <p:spPr bwMode="auto">
          <a:xfrm>
            <a:off x="3239878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Discrete Robust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1B745E-DF75-B276-1343-54ABA0230165}"/>
              </a:ext>
            </a:extLst>
          </p:cNvPr>
          <p:cNvSpPr/>
          <p:nvPr/>
        </p:nvSpPr>
        <p:spPr bwMode="auto">
          <a:xfrm>
            <a:off x="528350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Budget Robust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A1CF6A-5A90-10B4-58A7-5F039BC6CB78}"/>
              </a:ext>
            </a:extLst>
          </p:cNvPr>
          <p:cNvSpPr/>
          <p:nvPr/>
        </p:nvSpPr>
        <p:spPr bwMode="auto">
          <a:xfrm>
            <a:off x="7330491" y="3308276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D* Lite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5710B-DB4A-8FAE-C441-78B26657F214}"/>
              </a:ext>
            </a:extLst>
          </p:cNvPr>
          <p:cNvSpPr/>
          <p:nvPr/>
        </p:nvSpPr>
        <p:spPr bwMode="auto">
          <a:xfrm>
            <a:off x="1133981" y="1679423"/>
            <a:ext cx="7729929" cy="276999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        / Set Path for this Set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B82D64-B4B9-EFEE-0F91-109F1B56C0B6}"/>
              </a:ext>
            </a:extLst>
          </p:cNvPr>
          <p:cNvSpPr/>
          <p:nvPr/>
        </p:nvSpPr>
        <p:spPr bwMode="auto">
          <a:xfrm>
            <a:off x="1320441" y="1679423"/>
            <a:ext cx="312650" cy="27699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2262C7-DB79-5830-6E22-BAB8B84B56C4}"/>
              </a:ext>
            </a:extLst>
          </p:cNvPr>
          <p:cNvSpPr/>
          <p:nvPr/>
        </p:nvSpPr>
        <p:spPr bwMode="auto">
          <a:xfrm>
            <a:off x="509417" y="3717826"/>
            <a:ext cx="360040" cy="30313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&gt;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13FF89-17FF-042A-3559-D9C8B8E9363B}"/>
              </a:ext>
            </a:extLst>
          </p:cNvPr>
          <p:cNvCxnSpPr/>
          <p:nvPr/>
        </p:nvCxnSpPr>
        <p:spPr bwMode="auto">
          <a:xfrm>
            <a:off x="624979" y="3717826"/>
            <a:ext cx="8712968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1556557-28AD-3408-AAE8-777802EC919D}"/>
              </a:ext>
            </a:extLst>
          </p:cNvPr>
          <p:cNvSpPr/>
          <p:nvPr/>
        </p:nvSpPr>
        <p:spPr bwMode="auto">
          <a:xfrm>
            <a:off x="1133981" y="4365898"/>
            <a:ext cx="7729929" cy="43424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8732A6-168F-5700-2D6F-CE91E7FB9714}"/>
              </a:ext>
            </a:extLst>
          </p:cNvPr>
          <p:cNvSpPr txBox="1"/>
          <p:nvPr/>
        </p:nvSpPr>
        <p:spPr>
          <a:xfrm>
            <a:off x="1103426" y="4005858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2060"/>
                </a:solidFill>
              </a:rPr>
              <a:t>Log Terminal: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9C4456-78FB-338B-9DEA-04DC67E412EE}"/>
              </a:ext>
            </a:extLst>
          </p:cNvPr>
          <p:cNvSpPr txBox="1"/>
          <p:nvPr/>
        </p:nvSpPr>
        <p:spPr>
          <a:xfrm>
            <a:off x="1241242" y="4458413"/>
            <a:ext cx="2970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rgbClr val="002060"/>
                </a:solidFill>
              </a:rPr>
              <a:t>/ Stream Terminal Output when box checked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F728499-774E-CDCA-D173-5859D12DBA0B}"/>
              </a:ext>
            </a:extLst>
          </p:cNvPr>
          <p:cNvSpPr/>
          <p:nvPr/>
        </p:nvSpPr>
        <p:spPr bwMode="auto">
          <a:xfrm>
            <a:off x="1103426" y="5051072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3-Path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if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(if checked)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A82BB1E-209C-999B-65EF-C4A5EA731BC2}"/>
              </a:ext>
            </a:extLst>
          </p:cNvPr>
          <p:cNvSpPr/>
          <p:nvPr/>
        </p:nvSpPr>
        <p:spPr bwMode="auto">
          <a:xfrm>
            <a:off x="3239878" y="5051072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Robust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if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(if checked)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6868D4D-FB3C-7E69-078F-1DF53F8A6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91982"/>
              </p:ext>
            </p:extLst>
          </p:nvPr>
        </p:nvGraphicFramePr>
        <p:xfrm>
          <a:off x="5593531" y="4985516"/>
          <a:ext cx="3139071" cy="1211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366">
                  <a:extLst>
                    <a:ext uri="{9D8B030D-6E8A-4147-A177-3AD203B41FA5}">
                      <a16:colId xmlns:a16="http://schemas.microsoft.com/office/drawing/2014/main" val="2047942594"/>
                    </a:ext>
                  </a:extLst>
                </a:gridCol>
                <a:gridCol w="446389">
                  <a:extLst>
                    <a:ext uri="{9D8B030D-6E8A-4147-A177-3AD203B41FA5}">
                      <a16:colId xmlns:a16="http://schemas.microsoft.com/office/drawing/2014/main" val="246381439"/>
                    </a:ext>
                  </a:extLst>
                </a:gridCol>
                <a:gridCol w="533980">
                  <a:extLst>
                    <a:ext uri="{9D8B030D-6E8A-4147-A177-3AD203B41FA5}">
                      <a16:colId xmlns:a16="http://schemas.microsoft.com/office/drawing/2014/main" val="3596723197"/>
                    </a:ext>
                  </a:extLst>
                </a:gridCol>
                <a:gridCol w="746668">
                  <a:extLst>
                    <a:ext uri="{9D8B030D-6E8A-4147-A177-3AD203B41FA5}">
                      <a16:colId xmlns:a16="http://schemas.microsoft.com/office/drawing/2014/main" val="2317933909"/>
                    </a:ext>
                  </a:extLst>
                </a:gridCol>
                <a:gridCol w="746668">
                  <a:extLst>
                    <a:ext uri="{9D8B030D-6E8A-4147-A177-3AD203B41FA5}">
                      <a16:colId xmlns:a16="http://schemas.microsoft.com/office/drawing/2014/main" val="2992736765"/>
                    </a:ext>
                  </a:extLst>
                </a:gridCol>
              </a:tblGrid>
              <a:tr h="233577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Replans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8691"/>
                  </a:ext>
                </a:extLst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899721"/>
                  </a:ext>
                </a:extLst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Budgeted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410694"/>
                  </a:ext>
                </a:extLst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D*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8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962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1325E2B-7139-6366-4D2E-41EDCEE24A88}"/>
              </a:ext>
            </a:extLst>
          </p:cNvPr>
          <p:cNvSpPr/>
          <p:nvPr/>
        </p:nvSpPr>
        <p:spPr bwMode="auto">
          <a:xfrm>
            <a:off x="5375023" y="2014893"/>
            <a:ext cx="1259929" cy="17029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F22A2B-5AAA-5423-5506-F42DF49341D4}"/>
              </a:ext>
            </a:extLst>
          </p:cNvPr>
          <p:cNvSpPr/>
          <p:nvPr/>
        </p:nvSpPr>
        <p:spPr bwMode="auto">
          <a:xfrm>
            <a:off x="3757534" y="2014894"/>
            <a:ext cx="1259929" cy="17029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E0F3D-F24E-0B44-A37F-69D52FF4F2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EB8E0-EA9C-7EF4-CC64-5A2D93380B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12082-198D-E512-8636-BACD70ACDC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938198-141B-514C-97D5-E2F2DEEB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6A66-4C4E-A350-1B19-0C3C78375C96}"/>
              </a:ext>
            </a:extLst>
          </p:cNvPr>
          <p:cNvSpPr txBox="1"/>
          <p:nvPr/>
        </p:nvSpPr>
        <p:spPr>
          <a:xfrm>
            <a:off x="2141676" y="3226272"/>
            <a:ext cx="974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39963-C161-FF0D-A71F-F890B3B67B09}"/>
              </a:ext>
            </a:extLst>
          </p:cNvPr>
          <p:cNvSpPr txBox="1"/>
          <p:nvPr/>
        </p:nvSpPr>
        <p:spPr>
          <a:xfrm>
            <a:off x="3891112" y="3717824"/>
            <a:ext cx="105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Front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AF45F-CB1F-5667-B652-D6F7A5FFB267}"/>
              </a:ext>
            </a:extLst>
          </p:cNvPr>
          <p:cNvSpPr txBox="1"/>
          <p:nvPr/>
        </p:nvSpPr>
        <p:spPr>
          <a:xfrm>
            <a:off x="5521521" y="371782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 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38539-5E84-A8DB-7F2B-9282168CC326}"/>
              </a:ext>
            </a:extLst>
          </p:cNvPr>
          <p:cNvCxnSpPr/>
          <p:nvPr/>
        </p:nvCxnSpPr>
        <p:spPr bwMode="auto">
          <a:xfrm>
            <a:off x="3577307" y="2061642"/>
            <a:ext cx="0" cy="14401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A9D1C0-3725-2ABD-12B2-8FB0264C9252}"/>
              </a:ext>
            </a:extLst>
          </p:cNvPr>
          <p:cNvSpPr/>
          <p:nvPr/>
        </p:nvSpPr>
        <p:spPr bwMode="auto">
          <a:xfrm>
            <a:off x="2062639" y="2421682"/>
            <a:ext cx="1080120" cy="72008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0DFBBC0-31F5-8BA0-E335-6EB0F16362CE}"/>
              </a:ext>
            </a:extLst>
          </p:cNvPr>
          <p:cNvSpPr/>
          <p:nvPr/>
        </p:nvSpPr>
        <p:spPr bwMode="auto">
          <a:xfrm>
            <a:off x="3891112" y="2205658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Models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085087-1D7C-45CF-D069-5D47D4EBA234}"/>
              </a:ext>
            </a:extLst>
          </p:cNvPr>
          <p:cNvSpPr/>
          <p:nvPr/>
        </p:nvSpPr>
        <p:spPr bwMode="auto">
          <a:xfrm>
            <a:off x="3891112" y="2623187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Visuals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0E1B8BB-3A07-B4A4-C136-1244476F9C53}"/>
              </a:ext>
            </a:extLst>
          </p:cNvPr>
          <p:cNvSpPr/>
          <p:nvPr/>
        </p:nvSpPr>
        <p:spPr bwMode="auto">
          <a:xfrm>
            <a:off x="3891112" y="3040716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6842495-5302-4BDF-B947-ABDE964843CF}"/>
              </a:ext>
            </a:extLst>
          </p:cNvPr>
          <p:cNvSpPr/>
          <p:nvPr/>
        </p:nvSpPr>
        <p:spPr bwMode="auto">
          <a:xfrm>
            <a:off x="5476958" y="2205658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Model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7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3D9B0C-C9D6-A79C-AE9C-E4625B5E4EFA}"/>
              </a:ext>
            </a:extLst>
          </p:cNvPr>
          <p:cNvSpPr/>
          <p:nvPr/>
        </p:nvSpPr>
        <p:spPr bwMode="auto">
          <a:xfrm>
            <a:off x="5492987" y="2612445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Visual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7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6E5E25A-CE4F-3C65-B520-DD1DE0000063}"/>
              </a:ext>
            </a:extLst>
          </p:cNvPr>
          <p:cNvSpPr/>
          <p:nvPr/>
        </p:nvSpPr>
        <p:spPr bwMode="auto">
          <a:xfrm>
            <a:off x="5492987" y="3019232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7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EC9524-AA50-FCDA-7BBA-9741BBDA9CDB}"/>
              </a:ext>
            </a:extLst>
          </p:cNvPr>
          <p:cNvGrpSpPr/>
          <p:nvPr/>
        </p:nvGrpSpPr>
        <p:grpSpPr>
          <a:xfrm>
            <a:off x="7537747" y="2421682"/>
            <a:ext cx="360040" cy="355540"/>
            <a:chOff x="7465739" y="2411663"/>
            <a:chExt cx="360040" cy="355540"/>
          </a:xfrm>
        </p:grpSpPr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8D38DF43-FA95-ABAD-2C43-835F929F8C7E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ABA230AF-8A97-9D28-0904-1C19D988ACC8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9" name="Can 38">
              <a:extLst>
                <a:ext uri="{FF2B5EF4-FFF2-40B4-BE49-F238E27FC236}">
                  <a16:creationId xmlns:a16="http://schemas.microsoft.com/office/drawing/2014/main" id="{F76B9E7A-DCD0-FAA9-DDB7-AF5595DCE304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5A193E-977F-5989-1FD9-761C357021A4}"/>
              </a:ext>
            </a:extLst>
          </p:cNvPr>
          <p:cNvGrpSpPr/>
          <p:nvPr/>
        </p:nvGrpSpPr>
        <p:grpSpPr>
          <a:xfrm>
            <a:off x="7825779" y="2623187"/>
            <a:ext cx="360040" cy="355540"/>
            <a:chOff x="7465739" y="2411663"/>
            <a:chExt cx="360040" cy="355540"/>
          </a:xfrm>
        </p:grpSpPr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1517C954-ED15-3EE7-ADE9-B22248287EC2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8B1662F5-7915-148D-5429-119C6FD00E3C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FE301195-234F-2972-A407-1DCF58815B79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A2035-4F0F-5E40-37B8-0083C31E27A3}"/>
              </a:ext>
            </a:extLst>
          </p:cNvPr>
          <p:cNvCxnSpPr>
            <a:stCxn id="24" idx="3"/>
            <a:endCxn id="38" idx="2"/>
          </p:cNvCxnSpPr>
          <p:nvPr/>
        </p:nvCxnSpPr>
        <p:spPr bwMode="auto">
          <a:xfrm>
            <a:off x="6533016" y="2374935"/>
            <a:ext cx="1004731" cy="22451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DEB653-0D1D-02D8-2E6A-19893B645127}"/>
              </a:ext>
            </a:extLst>
          </p:cNvPr>
          <p:cNvCxnSpPr>
            <a:cxnSpLocks/>
            <a:stCxn id="25" idx="3"/>
            <a:endCxn id="37" idx="3"/>
          </p:cNvCxnSpPr>
          <p:nvPr/>
        </p:nvCxnSpPr>
        <p:spPr bwMode="auto">
          <a:xfrm flipV="1">
            <a:off x="6549045" y="2777222"/>
            <a:ext cx="1168722" cy="450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CA3173-2411-9B65-8982-80C6182454F7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6549045" y="2904252"/>
            <a:ext cx="1293502" cy="28425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91789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EB7A0-3954-6CE6-78DD-9C6116E6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42552B2-1C38-F216-56E4-216611E06AD5}"/>
              </a:ext>
            </a:extLst>
          </p:cNvPr>
          <p:cNvSpPr/>
          <p:nvPr/>
        </p:nvSpPr>
        <p:spPr bwMode="auto">
          <a:xfrm>
            <a:off x="0" y="1636495"/>
            <a:ext cx="8401843" cy="388153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564D2383-96E4-18EA-193B-A14D4C99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257780"/>
            <a:ext cx="8637449" cy="507718"/>
          </a:xfrm>
        </p:spPr>
        <p:txBody>
          <a:bodyPr>
            <a:normAutofit/>
          </a:bodyPr>
          <a:lstStyle/>
          <a:p>
            <a:r>
              <a:rPr lang="en-GB" dirty="0"/>
              <a:t>“Pipeline” Architecture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5DCDF2E-CD5B-E815-653E-811AF711A5C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96EE9-AD21-0463-0FD6-25FC3B03B36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E61A42-DA40-C23F-222E-A9481950D4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4D35198-83BD-4EE2-9365-F2FE7479717F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6CFCA-E33B-FF7C-9488-8458CE279EC0}"/>
              </a:ext>
            </a:extLst>
          </p:cNvPr>
          <p:cNvSpPr/>
          <p:nvPr/>
        </p:nvSpPr>
        <p:spPr bwMode="auto">
          <a:xfrm>
            <a:off x="264939" y="1845618"/>
            <a:ext cx="1584176" cy="19442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STRF Generator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032D0-6524-D7D3-101D-841B6709A573}"/>
              </a:ext>
            </a:extLst>
          </p:cNvPr>
          <p:cNvSpPr/>
          <p:nvPr/>
        </p:nvSpPr>
        <p:spPr bwMode="auto">
          <a:xfrm>
            <a:off x="2516398" y="2607977"/>
            <a:ext cx="1925005" cy="19442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Robust Implementations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C684EA-3CEA-7B3C-8460-657A34B5F041}"/>
              </a:ext>
            </a:extLst>
          </p:cNvPr>
          <p:cNvSpPr/>
          <p:nvPr/>
        </p:nvSpPr>
        <p:spPr bwMode="auto">
          <a:xfrm>
            <a:off x="4827634" y="2592718"/>
            <a:ext cx="1747941" cy="19442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D* Lite Implementation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08592F9-ABB8-6508-EB90-761776CDDDA5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1849115" y="2199458"/>
            <a:ext cx="1629786" cy="408519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38FF5A9-F7B5-C3E1-80F8-7538E7892E33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>
            <a:off x="1849115" y="2198057"/>
            <a:ext cx="3852490" cy="394661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6C4CD1-9B52-BA7F-F330-A96361598DC5}"/>
              </a:ext>
            </a:extLst>
          </p:cNvPr>
          <p:cNvSpPr txBox="1"/>
          <p:nvPr/>
        </p:nvSpPr>
        <p:spPr>
          <a:xfrm>
            <a:off x="3654167" y="1767300"/>
            <a:ext cx="15744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Graph Data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E9970C6-CF69-5735-6391-AEFF98ABDBB9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 bwMode="auto">
          <a:xfrm rot="5400000" flipH="1" flipV="1">
            <a:off x="4582623" y="3433212"/>
            <a:ext cx="15259" cy="2222704"/>
          </a:xfrm>
          <a:prstGeom prst="bentConnector3">
            <a:avLst>
              <a:gd name="adj1" fmla="val -1498132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4498D8-4461-83A1-4EE2-E18CCD65B93B}"/>
              </a:ext>
            </a:extLst>
          </p:cNvPr>
          <p:cNvSpPr txBox="1"/>
          <p:nvPr/>
        </p:nvSpPr>
        <p:spPr>
          <a:xfrm>
            <a:off x="3847282" y="4875596"/>
            <a:ext cx="13805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Path 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9448D1-87CC-7423-64AE-2169256A855E}"/>
              </a:ext>
            </a:extLst>
          </p:cNvPr>
          <p:cNvSpPr/>
          <p:nvPr/>
        </p:nvSpPr>
        <p:spPr bwMode="auto">
          <a:xfrm>
            <a:off x="9763080" y="2607977"/>
            <a:ext cx="1663100" cy="194421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DSS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Web-Interface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8A3AAA-EDD7-C247-5EEB-1FE684E595DE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8401843" y="3572455"/>
            <a:ext cx="1361237" cy="7630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0251C0-8664-1095-B001-FCB1D4C3EC6A}"/>
              </a:ext>
            </a:extLst>
          </p:cNvPr>
          <p:cNvSpPr txBox="1"/>
          <p:nvPr/>
        </p:nvSpPr>
        <p:spPr>
          <a:xfrm>
            <a:off x="8502878" y="3772225"/>
            <a:ext cx="11544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FC40FD-0FF4-96E8-FEEF-287AC7C7B1CC}"/>
              </a:ext>
            </a:extLst>
          </p:cNvPr>
          <p:cNvSpPr/>
          <p:nvPr/>
        </p:nvSpPr>
        <p:spPr bwMode="auto">
          <a:xfrm>
            <a:off x="2415363" y="5680862"/>
            <a:ext cx="4438308" cy="55131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arameters.json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E1CA648-64A8-0D6C-2B35-219BE67DA991}"/>
              </a:ext>
            </a:extLst>
          </p:cNvPr>
          <p:cNvCxnSpPr>
            <a:cxnSpLocks/>
            <a:stCxn id="36" idx="1"/>
            <a:endCxn id="4" idx="2"/>
          </p:cNvCxnSpPr>
          <p:nvPr/>
        </p:nvCxnSpPr>
        <p:spPr bwMode="auto">
          <a:xfrm rot="10800000">
            <a:off x="1057027" y="3789835"/>
            <a:ext cx="1358336" cy="2166687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F8A5CBF-F186-D9DC-92DC-517F39122FFE}"/>
              </a:ext>
            </a:extLst>
          </p:cNvPr>
          <p:cNvCxnSpPr>
            <a:cxnSpLocks/>
            <a:stCxn id="27" idx="2"/>
            <a:endCxn id="36" idx="3"/>
          </p:cNvCxnSpPr>
          <p:nvPr/>
        </p:nvCxnSpPr>
        <p:spPr bwMode="auto">
          <a:xfrm rot="5400000">
            <a:off x="8021987" y="3383878"/>
            <a:ext cx="1404328" cy="3740959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49F468-B9F1-FF8F-99A8-D0C7FF7173C1}"/>
              </a:ext>
            </a:extLst>
          </p:cNvPr>
          <p:cNvSpPr txBox="1"/>
          <p:nvPr/>
        </p:nvSpPr>
        <p:spPr>
          <a:xfrm>
            <a:off x="8849150" y="5977383"/>
            <a:ext cx="20986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Set parameters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DA996C8-0A2D-D5DB-DA95-0E71D3E82FF0}"/>
              </a:ext>
            </a:extLst>
          </p:cNvPr>
          <p:cNvSpPr/>
          <p:nvPr/>
        </p:nvSpPr>
        <p:spPr bwMode="auto">
          <a:xfrm>
            <a:off x="9357601" y="1508875"/>
            <a:ext cx="2474057" cy="41549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/Data/…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5FC5D39-9589-E639-8A17-F759A850E063}"/>
              </a:ext>
            </a:extLst>
          </p:cNvPr>
          <p:cNvCxnSpPr>
            <a:cxnSpLocks/>
            <a:stCxn id="27" idx="0"/>
            <a:endCxn id="50" idx="2"/>
          </p:cNvCxnSpPr>
          <p:nvPr/>
        </p:nvCxnSpPr>
        <p:spPr bwMode="auto">
          <a:xfrm flipV="1">
            <a:off x="10594630" y="1924373"/>
            <a:ext cx="0" cy="68360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2859A95-21B8-0FC9-B9EA-E17AB44DA26F}"/>
              </a:ext>
            </a:extLst>
          </p:cNvPr>
          <p:cNvSpPr/>
          <p:nvPr/>
        </p:nvSpPr>
        <p:spPr bwMode="auto">
          <a:xfrm>
            <a:off x="11028254" y="4137612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9C5D85-0F23-4035-2566-84D9ADA84887}"/>
              </a:ext>
            </a:extLst>
          </p:cNvPr>
          <p:cNvSpPr/>
          <p:nvPr/>
        </p:nvSpPr>
        <p:spPr bwMode="auto">
          <a:xfrm>
            <a:off x="1436721" y="3340810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2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3DDE6D-DC58-538B-5DD7-F7105C719C01}"/>
              </a:ext>
            </a:extLst>
          </p:cNvPr>
          <p:cNvSpPr/>
          <p:nvPr/>
        </p:nvSpPr>
        <p:spPr bwMode="auto">
          <a:xfrm>
            <a:off x="4029009" y="4117105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3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480BD0-92C4-6B3E-D0E6-BA8642E40AF0}"/>
              </a:ext>
            </a:extLst>
          </p:cNvPr>
          <p:cNvSpPr/>
          <p:nvPr/>
        </p:nvSpPr>
        <p:spPr bwMode="auto">
          <a:xfrm>
            <a:off x="6117241" y="4117105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8789223-F427-002B-A67F-46FE8F259EA2}"/>
              </a:ext>
            </a:extLst>
          </p:cNvPr>
          <p:cNvSpPr/>
          <p:nvPr/>
        </p:nvSpPr>
        <p:spPr bwMode="auto">
          <a:xfrm>
            <a:off x="9484875" y="2346458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DEAE95-AEB6-80E9-AC97-EC88E9764042}"/>
              </a:ext>
            </a:extLst>
          </p:cNvPr>
          <p:cNvCxnSpPr>
            <a:cxnSpLocks/>
          </p:cNvCxnSpPr>
          <p:nvPr/>
        </p:nvCxnSpPr>
        <p:spPr bwMode="auto">
          <a:xfrm>
            <a:off x="8401843" y="2051546"/>
            <a:ext cx="0" cy="309956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4937D94-329A-D8E7-46E6-90281BE2A3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71694" y="4604805"/>
            <a:ext cx="1557" cy="109131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82AE8B3-EB64-D031-C2AF-38667FC9394C}"/>
              </a:ext>
            </a:extLst>
          </p:cNvPr>
          <p:cNvCxnSpPr>
            <a:cxnSpLocks/>
          </p:cNvCxnSpPr>
          <p:nvPr/>
        </p:nvCxnSpPr>
        <p:spPr bwMode="auto">
          <a:xfrm flipV="1">
            <a:off x="5928566" y="4552193"/>
            <a:ext cx="1557" cy="109131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69C883F-87C7-DAB9-A56B-CE7E013BE0A0}"/>
              </a:ext>
            </a:extLst>
          </p:cNvPr>
          <p:cNvSpPr txBox="1"/>
          <p:nvPr/>
        </p:nvSpPr>
        <p:spPr>
          <a:xfrm>
            <a:off x="10680080" y="2133650"/>
            <a:ext cx="9621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Export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1010C-C5C7-30B3-9713-CF35DCFD057F}"/>
              </a:ext>
            </a:extLst>
          </p:cNvPr>
          <p:cNvSpPr txBox="1"/>
          <p:nvPr/>
        </p:nvSpPr>
        <p:spPr>
          <a:xfrm>
            <a:off x="6711957" y="1636495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Core Operations</a:t>
            </a:r>
          </a:p>
        </p:txBody>
      </p:sp>
    </p:spTree>
    <p:extLst>
      <p:ext uri="{BB962C8B-B14F-4D97-AF65-F5344CB8AC3E}">
        <p14:creationId xmlns:p14="http://schemas.microsoft.com/office/powerpoint/2010/main" val="2745423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B90E3-2CBD-22A8-04C8-85A038A8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01CED-0350-7B8B-433F-E9CEDAC7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Core-Operations Architecture In-Detail: STRF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D3DE24C-83CF-E823-0A1C-68336FEF325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A3D602-7197-BA91-3476-4A6A6D5501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3432E-A389-77A0-78E6-729604F470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47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FFDEE-722D-61E5-9D13-FF9900153CA6}"/>
              </a:ext>
            </a:extLst>
          </p:cNvPr>
          <p:cNvSpPr/>
          <p:nvPr/>
        </p:nvSpPr>
        <p:spPr bwMode="auto">
          <a:xfrm>
            <a:off x="552971" y="1197546"/>
            <a:ext cx="2016224" cy="288032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Spatio Temporal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Random Field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(STRF)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80975-EAB1-A546-B061-7093DB8CDBF8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569195" y="2637706"/>
            <a:ext cx="100811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A779EC-A257-EAEA-4C23-5768B462C95C}"/>
              </a:ext>
            </a:extLst>
          </p:cNvPr>
          <p:cNvCxnSpPr>
            <a:cxnSpLocks/>
          </p:cNvCxnSpPr>
          <p:nvPr/>
        </p:nvCxnSpPr>
        <p:spPr bwMode="auto">
          <a:xfrm>
            <a:off x="3577307" y="1341562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1998D15-B14A-3637-BBBC-8F9F2B65F1AA}"/>
                  </a:ext>
                </a:extLst>
              </p:cNvPr>
              <p:cNvSpPr/>
              <p:nvPr/>
            </p:nvSpPr>
            <p:spPr bwMode="auto">
              <a:xfrm>
                <a:off x="3649315" y="843022"/>
                <a:ext cx="2880320" cy="388843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de-DE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kumimoji="0" lang="en-DE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edges_n.csv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… (additional plots)</a:t>
                </a: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1998D15-B14A-3637-BBBC-8F9F2B65F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315" y="843022"/>
                <a:ext cx="2880320" cy="388843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226FB03-02D5-71B8-E61D-B0379E37D5F0}"/>
              </a:ext>
            </a:extLst>
          </p:cNvPr>
          <p:cNvSpPr/>
          <p:nvPr/>
        </p:nvSpPr>
        <p:spPr bwMode="auto">
          <a:xfrm>
            <a:off x="624979" y="5590034"/>
            <a:ext cx="4248472" cy="4320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CEAE89-37AA-3A2B-B42E-421246F92E8B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H="1" flipV="1">
            <a:off x="1561083" y="4077866"/>
            <a:ext cx="1" cy="1512168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998E4F-AB34-90D7-EA9B-0ADAA1DE486B}"/>
              </a:ext>
            </a:extLst>
          </p:cNvPr>
          <p:cNvSpPr txBox="1"/>
          <p:nvPr/>
        </p:nvSpPr>
        <p:spPr>
          <a:xfrm>
            <a:off x="1583154" y="46977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157F0-2A3D-6AB0-7EDF-22058837996F}"/>
              </a:ext>
            </a:extLst>
          </p:cNvPr>
          <p:cNvSpPr txBox="1"/>
          <p:nvPr/>
        </p:nvSpPr>
        <p:spPr>
          <a:xfrm>
            <a:off x="2715234" y="232992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66269-4E62-C09A-CDD6-341DF823AAAE}"/>
                  </a:ext>
                </a:extLst>
              </p:cNvPr>
              <p:cNvSpPr txBox="1"/>
              <p:nvPr/>
            </p:nvSpPr>
            <p:spPr>
              <a:xfrm>
                <a:off x="7105699" y="1629594"/>
                <a:ext cx="5043926" cy="2308324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F</a:t>
                </a: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</a:rPr>
                  <a:t>or </a:t>
                </a:r>
                <a:r>
                  <a:rPr lang="en-DE" sz="1600" u="sng" dirty="0">
                    <a:solidFill>
                      <a:schemeClr val="bg1">
                        <a:lumMod val="50000"/>
                      </a:schemeClr>
                    </a:solidFill>
                  </a:rPr>
                  <a:t>every</a:t>
                </a: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</a:rPr>
                  <a:t> scenario: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</a:rPr>
                  <a:t>edges.csv      :	edges with costs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field.png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	        :	single STRF frame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u="sng" dirty="0" err="1">
                    <a:solidFill>
                      <a:schemeClr val="bg1">
                        <a:lumMod val="50000"/>
                      </a:schemeClr>
                    </a:solidFill>
                  </a:rPr>
                  <a:t>every</a:t>
                </a:r>
                <a:r>
                  <a:rPr lang="de-DE" sz="1600" u="sng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u="sng" dirty="0" err="1">
                    <a:solidFill>
                      <a:schemeClr val="bg1">
                        <a:lumMod val="50000"/>
                      </a:schemeClr>
                    </a:solidFill>
                  </a:rPr>
                  <a:t>set</a:t>
                </a:r>
                <a:r>
                  <a:rPr lang="de-DE" sz="1600" u="sng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scenarios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nodes.csv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     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grid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structure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animation.gif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 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sequence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STRF</a:t>
                </a:r>
              </a:p>
              <a:p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	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frames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1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66269-4E62-C09A-CDD6-341DF823A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99" y="1629594"/>
                <a:ext cx="5043926" cy="2308324"/>
              </a:xfrm>
              <a:prstGeom prst="rect">
                <a:avLst/>
              </a:prstGeom>
              <a:blipFill>
                <a:blip r:embed="rId4"/>
                <a:stretch>
                  <a:fillRect l="-752" t="-543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E6CE004-F63F-7317-BAFB-53A62988E98B}"/>
              </a:ext>
            </a:extLst>
          </p:cNvPr>
          <p:cNvGrpSpPr/>
          <p:nvPr/>
        </p:nvGrpSpPr>
        <p:grpSpPr>
          <a:xfrm>
            <a:off x="5678107" y="4811889"/>
            <a:ext cx="3573414" cy="1465714"/>
            <a:chOff x="7151249" y="4360123"/>
            <a:chExt cx="3573414" cy="14657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8AE69B-FCE8-1730-E4F7-8D684EB9A7A8}"/>
                </a:ext>
              </a:extLst>
            </p:cNvPr>
            <p:cNvSpPr txBox="1"/>
            <p:nvPr/>
          </p:nvSpPr>
          <p:spPr>
            <a:xfrm>
              <a:off x="7151249" y="4360123"/>
              <a:ext cx="3573414" cy="10618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</a:rPr>
                <a:t>e</a:t>
              </a:r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dges.csv:</a:t>
              </a:r>
            </a:p>
            <a:p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GB" dirty="0" err="1">
                  <a:solidFill>
                    <a:schemeClr val="bg1">
                      <a:lumMod val="75000"/>
                    </a:schemeClr>
                  </a:solidFill>
                </a:rPr>
                <a:t>edge_id</a:t>
              </a:r>
              <a:r>
                <a:rPr lang="en-GB" dirty="0">
                  <a:solidFill>
                    <a:schemeClr val="bg1">
                      <a:lumMod val="75000"/>
                    </a:schemeClr>
                  </a:solidFill>
                </a:rPr>
                <a:t>      u        v        cost</a:t>
              </a:r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A4AF82-A7EF-4CFC-BB2E-40926E7E46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421952"/>
              <a:ext cx="3573414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83DA58B-9CAE-517C-9665-7BEC392C89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0184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E4B1C5D-860C-553F-A676-5BE4419674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2192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20FC27-71FC-019A-DD98-C73BAEE28E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14011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F78DE5-4F08-62F7-70AE-3F3272C73F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018F0C-100C-DB23-8168-34F99FA3ED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724663" y="4998288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A15D6F-111D-0E59-38C1-3904F4AAC815}"/>
              </a:ext>
            </a:extLst>
          </p:cNvPr>
          <p:cNvGrpSpPr/>
          <p:nvPr/>
        </p:nvGrpSpPr>
        <p:grpSpPr>
          <a:xfrm>
            <a:off x="9515486" y="4797946"/>
            <a:ext cx="2462534" cy="1474098"/>
            <a:chOff x="9402825" y="4340344"/>
            <a:chExt cx="2462534" cy="147409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D27DA74-CDF3-B343-D128-84EEFF99DA80}"/>
                </a:ext>
              </a:extLst>
            </p:cNvPr>
            <p:cNvGrpSpPr/>
            <p:nvPr/>
          </p:nvGrpSpPr>
          <p:grpSpPr>
            <a:xfrm>
              <a:off x="9402825" y="4340344"/>
              <a:ext cx="2462534" cy="1465714"/>
              <a:chOff x="7151249" y="4360123"/>
              <a:chExt cx="2462534" cy="146571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492F94-F0D5-249F-97EF-CF670B2D7D87}"/>
                  </a:ext>
                </a:extLst>
              </p:cNvPr>
              <p:cNvSpPr txBox="1"/>
              <p:nvPr/>
            </p:nvSpPr>
            <p:spPr>
              <a:xfrm>
                <a:off x="7151249" y="4360123"/>
                <a:ext cx="2462534" cy="10618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</a:rPr>
                  <a:t>nodes</a:t>
                </a:r>
                <a:r>
                  <a:rPr lang="en-DE" b="1" dirty="0">
                    <a:solidFill>
                      <a:schemeClr val="bg1">
                        <a:lumMod val="75000"/>
                      </a:schemeClr>
                    </a:solidFill>
                  </a:rPr>
                  <a:t>.csv:</a:t>
                </a:r>
              </a:p>
              <a:p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en-GB" dirty="0" err="1">
                    <a:solidFill>
                      <a:schemeClr val="bg1">
                        <a:lumMod val="75000"/>
                      </a:schemeClr>
                    </a:solidFill>
                  </a:rPr>
                  <a:t>node_id</a:t>
                </a:r>
                <a:r>
                  <a:rPr lang="en-GB" dirty="0">
                    <a:solidFill>
                      <a:schemeClr val="bg1">
                        <a:lumMod val="75000"/>
                      </a:schemeClr>
                    </a:solidFill>
                  </a:rPr>
                  <a:t>      x       y </a:t>
                </a:r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0367DFE-95EA-9CB2-7F16-967C60B193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151249" y="5417636"/>
                <a:ext cx="2462534" cy="431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0A57334-952C-B6A4-F54A-A18DDB358A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01843" y="5018067"/>
                <a:ext cx="0" cy="80777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57402D8-416D-5974-CF94-C0D8D5DDA8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21923" y="5018067"/>
                <a:ext cx="0" cy="80777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48E771F-BA67-6370-0D24-DD8B08017F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51249" y="5013751"/>
                <a:ext cx="0" cy="80777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8B95FB-1446-1566-9C08-ADC002FA2A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865359" y="5006672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6DA7F8B-6EEA-8FB4-EF91-53B444122684}"/>
              </a:ext>
            </a:extLst>
          </p:cNvPr>
          <p:cNvSpPr/>
          <p:nvPr/>
        </p:nvSpPr>
        <p:spPr bwMode="auto">
          <a:xfrm>
            <a:off x="336947" y="88094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2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7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1CE37-6335-9B9D-4008-90F00EFC563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2A74-A27C-8E7A-BC2C-05E771778A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ECF27-4018-8AA6-D245-B745BE8A96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654216-4F45-6C61-4113-2C588692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STRF Generator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82B7C-2F2D-1007-6DBC-1506EDAA6DD5}"/>
              </a:ext>
            </a:extLst>
          </p:cNvPr>
          <p:cNvSpPr txBox="1"/>
          <p:nvPr/>
        </p:nvSpPr>
        <p:spPr>
          <a:xfrm>
            <a:off x="2997318" y="1799739"/>
            <a:ext cx="166904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>
                <a:solidFill>
                  <a:srgbClr val="002060"/>
                </a:solidFill>
              </a:rPr>
              <a:t>V</a:t>
            </a:r>
            <a:r>
              <a:rPr lang="en-DE" sz="1600" dirty="0">
                <a:solidFill>
                  <a:srgbClr val="002060"/>
                </a:solidFill>
              </a:rPr>
              <a:t>ariance</a:t>
            </a: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Length Scale</a:t>
            </a: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Anisotropy</a:t>
            </a:r>
          </a:p>
          <a:p>
            <a:pPr marL="285750" indent="-285750">
              <a:buFontTx/>
              <a:buChar char="-"/>
            </a:pPr>
            <a:endParaRPr lang="en-DE" sz="1600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Grid Size</a:t>
            </a: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Seed</a:t>
            </a:r>
          </a:p>
          <a:p>
            <a:pPr marL="285750" indent="-285750">
              <a:buFontTx/>
              <a:buChar char="-"/>
            </a:pPr>
            <a:endParaRPr lang="en-DE" sz="1600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Kernel 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8E1998-532D-F2C7-F050-4425BA61FD70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 bwMode="auto">
          <a:xfrm flipV="1">
            <a:off x="4676764" y="1494578"/>
            <a:ext cx="1240803" cy="6262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278B4F-7000-71C7-DDC6-84E68F1BD6CC}"/>
              </a:ext>
            </a:extLst>
          </p:cNvPr>
          <p:cNvSpPr txBox="1"/>
          <p:nvPr/>
        </p:nvSpPr>
        <p:spPr>
          <a:xfrm>
            <a:off x="4973639" y="117543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rgbClr val="002060"/>
                </a:solidFill>
              </a:rPr>
              <a:t>input</a:t>
            </a:r>
            <a:endParaRPr lang="en-DE" sz="1600" i="1" dirty="0">
              <a:solidFill>
                <a:srgbClr val="002060"/>
              </a:solidFill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DA23A36-667A-253C-A97C-0798A0EB62BD}"/>
              </a:ext>
            </a:extLst>
          </p:cNvPr>
          <p:cNvCxnSpPr>
            <a:cxnSpLocks/>
            <a:stCxn id="100" idx="3"/>
            <a:endCxn id="104" idx="3"/>
          </p:cNvCxnSpPr>
          <p:nvPr/>
        </p:nvCxnSpPr>
        <p:spPr bwMode="auto">
          <a:xfrm>
            <a:off x="8041803" y="1494578"/>
            <a:ext cx="72008" cy="1982095"/>
          </a:xfrm>
          <a:prstGeom prst="bentConnector3">
            <a:avLst>
              <a:gd name="adj1" fmla="val 881713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113D93-3A0E-78C6-7A1A-32A51A9579D1}"/>
              </a:ext>
            </a:extLst>
          </p:cNvPr>
          <p:cNvSpPr/>
          <p:nvPr/>
        </p:nvSpPr>
        <p:spPr bwMode="auto">
          <a:xfrm>
            <a:off x="1921123" y="4013356"/>
            <a:ext cx="8064897" cy="224617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9EED5A-EFEA-01B7-F7CF-8DCCB80C6693}"/>
              </a:ext>
            </a:extLst>
          </p:cNvPr>
          <p:cNvSpPr txBox="1"/>
          <p:nvPr/>
        </p:nvSpPr>
        <p:spPr>
          <a:xfrm>
            <a:off x="8291705" y="406680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002060"/>
                </a:solidFill>
              </a:rPr>
              <a:t>Helper functions</a:t>
            </a:r>
            <a:endParaRPr lang="en-DE" sz="1400" i="1" dirty="0">
              <a:solidFill>
                <a:srgbClr val="00206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AFAB52-AE65-41E8-3911-4C5B56169095}"/>
              </a:ext>
            </a:extLst>
          </p:cNvPr>
          <p:cNvGrpSpPr/>
          <p:nvPr/>
        </p:nvGrpSpPr>
        <p:grpSpPr>
          <a:xfrm>
            <a:off x="5552723" y="4152603"/>
            <a:ext cx="1715712" cy="573335"/>
            <a:chOff x="5881563" y="3933850"/>
            <a:chExt cx="1715712" cy="5733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AAE5574-CC8F-CFC8-1F25-4B6BDDCB91BE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Edges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72C52-8CDB-7E04-1022-0295F6CDBC85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B7D41B-A676-1212-9F64-8D24E2560DD1}"/>
              </a:ext>
            </a:extLst>
          </p:cNvPr>
          <p:cNvGrpSpPr/>
          <p:nvPr/>
        </p:nvGrpSpPr>
        <p:grpSpPr>
          <a:xfrm>
            <a:off x="5552723" y="4869954"/>
            <a:ext cx="1715712" cy="573335"/>
            <a:chOff x="5881563" y="3933850"/>
            <a:chExt cx="1715712" cy="57333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611E27-EA4E-BA30-CA17-FBA8F78C47AE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Nodes 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A83022A-745D-52F3-B5B5-E7489CD969C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7CEC514-6710-CC54-7F97-B2B25CF407CE}"/>
              </a:ext>
            </a:extLst>
          </p:cNvPr>
          <p:cNvGrpSpPr/>
          <p:nvPr/>
        </p:nvGrpSpPr>
        <p:grpSpPr>
          <a:xfrm>
            <a:off x="8054283" y="4874723"/>
            <a:ext cx="1715712" cy="573335"/>
            <a:chOff x="5881563" y="3933850"/>
            <a:chExt cx="1715712" cy="57333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DAF42E8-80EC-14DC-DD8A-51F3B4330BB0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 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1EC51DF-09BD-B80E-DEF9-57905648B5AB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8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F694E919-E230-1F53-9CFB-CFB71AC6D7C7}"/>
              </a:ext>
            </a:extLst>
          </p:cNvPr>
          <p:cNvCxnSpPr>
            <a:cxnSpLocks/>
            <a:stCxn id="77" idx="3"/>
          </p:cNvCxnSpPr>
          <p:nvPr/>
        </p:nvCxnSpPr>
        <p:spPr bwMode="auto">
          <a:xfrm flipV="1">
            <a:off x="7268435" y="5184950"/>
            <a:ext cx="857856" cy="727289"/>
          </a:xfrm>
          <a:prstGeom prst="bentConnector3">
            <a:avLst>
              <a:gd name="adj1" fmla="val 76362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3BD0632-2A4C-56A4-885F-0D1AD786FD1D}"/>
              </a:ext>
            </a:extLst>
          </p:cNvPr>
          <p:cNvCxnSpPr>
            <a:cxnSpLocks/>
            <a:stCxn id="40" idx="3"/>
            <a:endCxn id="58" idx="1"/>
          </p:cNvCxnSpPr>
          <p:nvPr/>
        </p:nvCxnSpPr>
        <p:spPr bwMode="auto">
          <a:xfrm>
            <a:off x="7268435" y="4472079"/>
            <a:ext cx="857856" cy="722120"/>
          </a:xfrm>
          <a:prstGeom prst="bentConnector3">
            <a:avLst>
              <a:gd name="adj1" fmla="val 76361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C3FDE0-15B7-2117-2353-226BC84A973B}"/>
              </a:ext>
            </a:extLst>
          </p:cNvPr>
          <p:cNvGrpSpPr/>
          <p:nvPr/>
        </p:nvGrpSpPr>
        <p:grpSpPr>
          <a:xfrm>
            <a:off x="5552723" y="5592763"/>
            <a:ext cx="1715712" cy="573335"/>
            <a:chOff x="5881563" y="3933850"/>
            <a:chExt cx="1715712" cy="573335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04CF0C-8E07-11EA-739A-4E6CD2539CA3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Analytics 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15FCD2C-C8B4-B33C-A24B-CC91256F9B9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7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0FCFB77-8F91-8B83-B111-79F6A5A478DD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 bwMode="auto">
          <a:xfrm>
            <a:off x="7268435" y="5189430"/>
            <a:ext cx="857856" cy="476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A48A13-262F-7517-5CF4-A05389005525}"/>
              </a:ext>
            </a:extLst>
          </p:cNvPr>
          <p:cNvGrpSpPr/>
          <p:nvPr/>
        </p:nvGrpSpPr>
        <p:grpSpPr>
          <a:xfrm>
            <a:off x="2768159" y="4320058"/>
            <a:ext cx="1715712" cy="573335"/>
            <a:chOff x="5881563" y="3933850"/>
            <a:chExt cx="1715712" cy="57333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1BC727F-899B-62CB-29EB-6FD4C2FD34DD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Config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3D20F6-D5F9-2595-97B0-14A86014A4BA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4FEC24F-1F5C-3831-F0B4-FFF8354FB089}"/>
              </a:ext>
            </a:extLst>
          </p:cNvPr>
          <p:cNvGrpSpPr/>
          <p:nvPr/>
        </p:nvGrpSpPr>
        <p:grpSpPr>
          <a:xfrm>
            <a:off x="2935763" y="1181364"/>
            <a:ext cx="1741001" cy="573335"/>
            <a:chOff x="5881563" y="3933850"/>
            <a:chExt cx="1741001" cy="57333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4E8972E-A8FA-7A39-2089-E7874EBBFE43}"/>
                </a:ext>
              </a:extLst>
            </p:cNvPr>
            <p:cNvSpPr/>
            <p:nvPr/>
          </p:nvSpPr>
          <p:spPr bwMode="auto">
            <a:xfrm>
              <a:off x="5953571" y="3999467"/>
              <a:ext cx="1668993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Parameters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EDF4386-E720-5F3C-676E-58326566EEB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E4760DB-9459-158D-F473-058A37EDF978}"/>
              </a:ext>
            </a:extLst>
          </p:cNvPr>
          <p:cNvGrpSpPr/>
          <p:nvPr/>
        </p:nvGrpSpPr>
        <p:grpSpPr>
          <a:xfrm>
            <a:off x="5845559" y="1175102"/>
            <a:ext cx="2196244" cy="1973460"/>
            <a:chOff x="3676381" y="1594428"/>
            <a:chExt cx="2196244" cy="19734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7F9D6D-7596-AAED-CAFC-5E08310EC11F}"/>
                </a:ext>
              </a:extLst>
            </p:cNvPr>
            <p:cNvSpPr txBox="1"/>
            <p:nvPr/>
          </p:nvSpPr>
          <p:spPr>
            <a:xfrm>
              <a:off x="3748389" y="2244449"/>
              <a:ext cx="2124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sz="1600" dirty="0">
                  <a:solidFill>
                    <a:srgbClr val="002060"/>
                  </a:solidFill>
                </a:rPr>
                <a:t>Grid Arrangement</a:t>
              </a:r>
            </a:p>
            <a:p>
              <a:pPr marL="285750" indent="-285750">
                <a:buFontTx/>
                <a:buChar char="-"/>
              </a:pPr>
              <a:r>
                <a:rPr lang="en-GB" sz="1600" dirty="0">
                  <a:solidFill>
                    <a:srgbClr val="002060"/>
                  </a:solidFill>
                </a:rPr>
                <a:t>Covariance Model</a:t>
              </a:r>
            </a:p>
            <a:p>
              <a:pPr marL="285750" indent="-285750">
                <a:buFontTx/>
                <a:buChar char="-"/>
              </a:pPr>
              <a:r>
                <a:rPr lang="en-GB" sz="1600" dirty="0">
                  <a:solidFill>
                    <a:srgbClr val="002060"/>
                  </a:solidFill>
                </a:rPr>
                <a:t>Fast Fourier Transformation (FFT) Generator</a:t>
              </a:r>
              <a:endParaRPr lang="en-DE" sz="1600" dirty="0">
                <a:solidFill>
                  <a:srgbClr val="002060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1F5A2A1-8315-62A7-CBEC-25EB0F7A5162}"/>
                </a:ext>
              </a:extLst>
            </p:cNvPr>
            <p:cNvGrpSpPr/>
            <p:nvPr/>
          </p:nvGrpSpPr>
          <p:grpSpPr>
            <a:xfrm>
              <a:off x="3676381" y="1594428"/>
              <a:ext cx="2196244" cy="573335"/>
              <a:chOff x="5881563" y="3933850"/>
              <a:chExt cx="2196244" cy="573335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B5F3BD3-C7EF-A83A-FE53-1E90B64EB079}"/>
                  </a:ext>
                </a:extLst>
              </p:cNvPr>
              <p:cNvSpPr/>
              <p:nvPr/>
            </p:nvSpPr>
            <p:spPr bwMode="auto">
              <a:xfrm>
                <a:off x="5953571" y="3999467"/>
                <a:ext cx="2124236" cy="507718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1800" i="1" dirty="0">
                    <a:solidFill>
                      <a:srgbClr val="000066"/>
                    </a:solidFill>
                    <a:latin typeface="Arial" charset="0"/>
                  </a:rPr>
                  <a:t>Field Generation</a:t>
                </a:r>
                <a:endPara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C36E52E-4EC2-6870-A891-29FE4BD05F1B}"/>
                  </a:ext>
                </a:extLst>
              </p:cNvPr>
              <p:cNvSpPr/>
              <p:nvPr/>
            </p:nvSpPr>
            <p:spPr bwMode="auto">
              <a:xfrm>
                <a:off x="5881563" y="3933850"/>
                <a:ext cx="288032" cy="288032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3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0029FF-E2EB-28F8-B1D9-A307508A523F}"/>
              </a:ext>
            </a:extLst>
          </p:cNvPr>
          <p:cNvGrpSpPr/>
          <p:nvPr/>
        </p:nvGrpSpPr>
        <p:grpSpPr>
          <a:xfrm>
            <a:off x="5917567" y="3157197"/>
            <a:ext cx="2196244" cy="573335"/>
            <a:chOff x="5881563" y="3933850"/>
            <a:chExt cx="2196244" cy="573335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F4FB1CC-1077-14E0-F9EA-1C4AC4DFC01E}"/>
                </a:ext>
              </a:extLst>
            </p:cNvPr>
            <p:cNvSpPr/>
            <p:nvPr/>
          </p:nvSpPr>
          <p:spPr bwMode="auto">
            <a:xfrm>
              <a:off x="5953571" y="3999467"/>
              <a:ext cx="212423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Normalization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1FEA1DE-A8A3-E6A4-F27C-30ED0A83542E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AB0D242-4FCF-2AA7-BED8-0532C968F54D}"/>
              </a:ext>
            </a:extLst>
          </p:cNvPr>
          <p:cNvCxnSpPr>
            <a:cxnSpLocks/>
            <a:stCxn id="104" idx="1"/>
            <a:endCxn id="40" idx="1"/>
          </p:cNvCxnSpPr>
          <p:nvPr/>
        </p:nvCxnSpPr>
        <p:spPr bwMode="auto">
          <a:xfrm rot="10800000" flipV="1">
            <a:off x="5624731" y="3476673"/>
            <a:ext cx="364844" cy="995406"/>
          </a:xfrm>
          <a:prstGeom prst="bentConnector3">
            <a:avLst>
              <a:gd name="adj1" fmla="val 184216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A3B74CC2-088B-A448-DB1E-D730BFDD5E9F}"/>
              </a:ext>
            </a:extLst>
          </p:cNvPr>
          <p:cNvCxnSpPr>
            <a:cxnSpLocks/>
            <a:stCxn id="104" idx="1"/>
            <a:endCxn id="51" idx="1"/>
          </p:cNvCxnSpPr>
          <p:nvPr/>
        </p:nvCxnSpPr>
        <p:spPr bwMode="auto">
          <a:xfrm rot="10800000" flipV="1">
            <a:off x="5624731" y="3476672"/>
            <a:ext cx="364844" cy="1712757"/>
          </a:xfrm>
          <a:prstGeom prst="bentConnector3">
            <a:avLst>
              <a:gd name="adj1" fmla="val 240809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2BEAE833-8B0E-5AA7-0627-7E4DFC08A80B}"/>
              </a:ext>
            </a:extLst>
          </p:cNvPr>
          <p:cNvCxnSpPr>
            <a:cxnSpLocks/>
            <a:stCxn id="104" idx="1"/>
            <a:endCxn id="77" idx="1"/>
          </p:cNvCxnSpPr>
          <p:nvPr/>
        </p:nvCxnSpPr>
        <p:spPr bwMode="auto">
          <a:xfrm rot="10800000" flipV="1">
            <a:off x="5624731" y="3476673"/>
            <a:ext cx="364844" cy="2435566"/>
          </a:xfrm>
          <a:prstGeom prst="bentConnector3">
            <a:avLst>
              <a:gd name="adj1" fmla="val 302793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2C998EFE-EB3B-C27F-9EB4-68D64F4AD9D8}"/>
              </a:ext>
            </a:extLst>
          </p:cNvPr>
          <p:cNvCxnSpPr>
            <a:cxnSpLocks/>
            <a:stCxn id="93" idx="1"/>
            <a:endCxn id="97" idx="1"/>
          </p:cNvCxnSpPr>
          <p:nvPr/>
        </p:nvCxnSpPr>
        <p:spPr bwMode="auto">
          <a:xfrm rot="10800000" flipH="1">
            <a:off x="2840167" y="1500840"/>
            <a:ext cx="167604" cy="3138694"/>
          </a:xfrm>
          <a:prstGeom prst="bentConnector3">
            <a:avLst>
              <a:gd name="adj1" fmla="val -288919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30984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D4EE17-12D2-80E5-B9EA-05C11D36CC43}"/>
              </a:ext>
            </a:extLst>
          </p:cNvPr>
          <p:cNvSpPr/>
          <p:nvPr/>
        </p:nvSpPr>
        <p:spPr bwMode="auto">
          <a:xfrm>
            <a:off x="3793331" y="1629594"/>
            <a:ext cx="8401844" cy="39604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Discrete Uncertainty: Min-Max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49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2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252CF-8A7A-1200-C315-AE38A309A726}"/>
                  </a:ext>
                </a:extLst>
              </p:cNvPr>
              <p:cNvSpPr txBox="1"/>
              <p:nvPr/>
            </p:nvSpPr>
            <p:spPr>
              <a:xfrm>
                <a:off x="4048149" y="2073761"/>
                <a:ext cx="6597575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           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m:rPr>
                          <m:lit/>
                          <m:sty m:val="p"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Discrete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  <m:sty m:val="p"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Uncertainty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  <m:sty m:val="p"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Set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252CF-8A7A-1200-C315-AE38A309A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149" y="2073761"/>
                <a:ext cx="6597575" cy="323165"/>
              </a:xfrm>
              <a:prstGeom prst="rect">
                <a:avLst/>
              </a:prstGeom>
              <a:blipFill>
                <a:blip r:embed="rId3"/>
                <a:stretch>
                  <a:fillRect l="-960" t="-7692" r="-384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03970-17A5-0F6B-4D58-7FFFFB1D3213}"/>
                  </a:ext>
                </a:extLst>
              </p:cNvPr>
              <p:cNvSpPr txBox="1"/>
              <p:nvPr/>
            </p:nvSpPr>
            <p:spPr>
              <a:xfrm>
                <a:off x="4038067" y="2953072"/>
                <a:ext cx="5637121" cy="81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(3)               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03970-17A5-0F6B-4D58-7FFFFB1D3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67" y="2953072"/>
                <a:ext cx="5637121" cy="819968"/>
              </a:xfrm>
              <a:prstGeom prst="rect">
                <a:avLst/>
              </a:prstGeom>
              <a:blipFill>
                <a:blip r:embed="rId4"/>
                <a:stretch>
                  <a:fillRect l="-1124" t="-139394" b="-18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0317F-004B-5D06-5FDB-68C3F8F866A6}"/>
                  </a:ext>
                </a:extLst>
              </p:cNvPr>
              <p:cNvSpPr txBox="1"/>
              <p:nvPr/>
            </p:nvSpPr>
            <p:spPr>
              <a:xfrm>
                <a:off x="4038067" y="3686133"/>
                <a:ext cx="209833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(4)            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0317F-004B-5D06-5FDB-68C3F8F8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67" y="3686133"/>
                <a:ext cx="2098330" cy="323165"/>
              </a:xfrm>
              <a:prstGeom prst="rect">
                <a:avLst/>
              </a:prstGeom>
              <a:blipFill>
                <a:blip r:embed="rId5"/>
                <a:stretch>
                  <a:fillRect l="-3593" t="-7692" r="-1198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48784-E407-1768-6958-722D3E2016DC}"/>
                  </a:ext>
                </a:extLst>
              </p:cNvPr>
              <p:cNvSpPr txBox="1"/>
              <p:nvPr/>
            </p:nvSpPr>
            <p:spPr>
              <a:xfrm>
                <a:off x="4034234" y="2582308"/>
                <a:ext cx="210134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(2)               </m:t>
                      </m:r>
                      <m:r>
                        <m:rPr>
                          <m:sty m:val="p"/>
                        </m:rPr>
                        <a:rPr lang="de-DE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48784-E407-1768-6958-722D3E20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34" y="2582308"/>
                <a:ext cx="2101344" cy="323165"/>
              </a:xfrm>
              <a:prstGeom prst="rect">
                <a:avLst/>
              </a:prstGeom>
              <a:blipFill>
                <a:blip r:embed="rId6"/>
                <a:stretch>
                  <a:fillRect l="-2410" t="-7692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book cover with white text&#10;&#10;AI-generated content may be incorrect.">
            <a:extLst>
              <a:ext uri="{FF2B5EF4-FFF2-40B4-BE49-F238E27FC236}">
                <a16:creationId xmlns:a16="http://schemas.microsoft.com/office/drawing/2014/main" id="{A147E217-4209-6B62-7628-0151B4A44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3" y="1328938"/>
            <a:ext cx="2959100" cy="44704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34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E244E7-C572-489C-F14A-D4ED24F04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Scenario Generation: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Grid Size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Seed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Kernel 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Variance levels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L</a:t>
            </a:r>
            <a:r>
              <a:rPr lang="en-GB" dirty="0"/>
              <a:t>e</a:t>
            </a:r>
            <a:r>
              <a:rPr lang="en-DE" dirty="0"/>
              <a:t>ngth scale levels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Anisotropies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Connectivity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Scenarios (time)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6D071-010B-2353-0F1D-C2386C0644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CC1AA-A1B4-5478-50DB-EDD14EEE8A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3A4D8-E549-7AAE-268F-21A8FF5EF2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E527DD-45D4-43C6-DF3F-D171C9B5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</p:spTree>
    <p:extLst>
      <p:ext uri="{BB962C8B-B14F-4D97-AF65-F5344CB8AC3E}">
        <p14:creationId xmlns:p14="http://schemas.microsoft.com/office/powerpoint/2010/main" val="672567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EA8BF-9C39-8922-2656-047BCF15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DC3F3B-BEE5-05CD-39C8-A1C4667141A0}"/>
                  </a:ext>
                </a:extLst>
              </p:cNvPr>
              <p:cNvSpPr/>
              <p:nvPr/>
            </p:nvSpPr>
            <p:spPr bwMode="auto">
              <a:xfrm>
                <a:off x="3793331" y="1629594"/>
                <a:ext cx="8401844" cy="396044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    Goal of the robust model: 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“Find </a:t>
                </a:r>
                <a:r>
                  <a:rPr lang="en-DE" sz="2000" u="sng" dirty="0">
                    <a:solidFill>
                      <a:srgbClr val="000066"/>
                    </a:solidFill>
                    <a:latin typeface="Arial" charset="0"/>
                  </a:rPr>
                  <a:t>one single path</a:t>
                </a: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0" lang="en-DE" sz="20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that performs best in the worst</a:t>
                </a:r>
                <a:r>
                  <a:rPr kumimoji="0" lang="en-DE" sz="2000" b="0" i="0" u="none" strike="noStrike" cap="none" normalizeH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case scenario.”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DE" sz="2000" baseline="0" dirty="0">
                  <a:solidFill>
                    <a:srgbClr val="000066"/>
                  </a:solidFill>
                  <a:latin typeface="Arial" charset="0"/>
                </a:endParaRPr>
              </a:p>
              <a:p>
                <a:pPr marL="285750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kumimoji="0" lang="en-DE" sz="2000" b="0" i="0" u="none" strike="noStrike" cap="none" normalizeH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Compute total path cost for each scenario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2000" b="0" i="1" u="none" strike="noStrike" cap="none" normalizeH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2000" b="0" i="1" u="none" strike="noStrike" cap="none" normalizeH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de-DE" sz="2000" b="0" i="1" u="none" strike="noStrike" cap="none" normalizeH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0" lang="en-DE" sz="20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  <m:r>
                      <a:rPr lang="en-GB" sz="20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 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DE" sz="20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marL="285750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Guarantee that this cost is never too large</a:t>
                </a:r>
              </a:p>
              <a:p>
                <a:pPr marL="285750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kumimoji="0" lang="en-DE" sz="20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Minimize the maximum cost across scenarios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DC3F3B-BEE5-05CD-39C8-A1C466714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3331" y="1629594"/>
                <a:ext cx="8401844" cy="3960440"/>
              </a:xfrm>
              <a:prstGeom prst="rect">
                <a:avLst/>
              </a:prstGeom>
              <a:blipFill>
                <a:blip r:embed="rId3"/>
                <a:stretch>
                  <a:fillRect l="-602"/>
                </a:stretch>
              </a:blip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A299D718-1277-C65A-D78B-732AF213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Discrete Uncertainty: Min-Max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51069-91D4-856F-9AF8-3AF8C66FF2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50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8B123277-3CBA-B9FC-4FC5-89D38E5C24D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A3158E-4D27-A433-86F7-BC67C2693F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pic>
        <p:nvPicPr>
          <p:cNvPr id="20" name="Picture 19" descr="A book cover with white text&#10;&#10;AI-generated content may be incorrect.">
            <a:extLst>
              <a:ext uri="{FF2B5EF4-FFF2-40B4-BE49-F238E27FC236}">
                <a16:creationId xmlns:a16="http://schemas.microsoft.com/office/drawing/2014/main" id="{F059E38E-DE5A-DF30-84F1-F26BC0683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3" y="1328938"/>
            <a:ext cx="2959100" cy="44704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523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72E00-9D18-03B5-FD9D-CBCFC256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C59EE-0E2F-F448-AFB0-1E3F5618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85156EF7-CB6A-50E0-1B76-FB2DCB2F4A2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7459FC-173F-D1BE-3CEC-7739A7EF2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7DEC97-B69C-1230-BCF3-0148B841B6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51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BFD107-4E01-EEE6-3A37-778984645965}"/>
              </a:ext>
            </a:extLst>
          </p:cNvPr>
          <p:cNvSpPr/>
          <p:nvPr/>
        </p:nvSpPr>
        <p:spPr bwMode="auto">
          <a:xfrm>
            <a:off x="552971" y="1197546"/>
            <a:ext cx="2016224" cy="288032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Spatio Temporal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Random Field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(STRF)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D5041F-21D7-823D-DFA0-CDE83A6F12AA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569195" y="2637706"/>
            <a:ext cx="100811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6337376-9A54-4273-C462-D55DD73073A3}"/>
              </a:ext>
            </a:extLst>
          </p:cNvPr>
          <p:cNvSpPr/>
          <p:nvPr/>
        </p:nvSpPr>
        <p:spPr bwMode="auto">
          <a:xfrm>
            <a:off x="624979" y="5590034"/>
            <a:ext cx="4248472" cy="4320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1C3ACB-2F50-D7B4-F877-F9B8E0864DE7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H="1" flipV="1">
            <a:off x="1561083" y="4077866"/>
            <a:ext cx="1" cy="1512168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209727-F664-591B-FFA0-1F8E992921D6}"/>
              </a:ext>
            </a:extLst>
          </p:cNvPr>
          <p:cNvSpPr txBox="1"/>
          <p:nvPr/>
        </p:nvSpPr>
        <p:spPr>
          <a:xfrm>
            <a:off x="1583154" y="46977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4CAF7D-DCED-A3B1-93BB-F129411B439B}"/>
              </a:ext>
            </a:extLst>
          </p:cNvPr>
          <p:cNvSpPr txBox="1"/>
          <p:nvPr/>
        </p:nvSpPr>
        <p:spPr>
          <a:xfrm>
            <a:off x="2715234" y="232992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756BB-D0DF-F63A-8C6C-3AD221E383F4}"/>
                  </a:ext>
                </a:extLst>
              </p:cNvPr>
              <p:cNvSpPr txBox="1"/>
              <p:nvPr/>
            </p:nvSpPr>
            <p:spPr>
              <a:xfrm>
                <a:off x="8037573" y="3081766"/>
                <a:ext cx="3869906" cy="327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           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756BB-D0DF-F63A-8C6C-3AD221E3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3" y="3081766"/>
                <a:ext cx="3869906" cy="327205"/>
              </a:xfrm>
              <a:prstGeom prst="rect">
                <a:avLst/>
              </a:prstGeom>
              <a:blipFill>
                <a:blip r:embed="rId3"/>
                <a:stretch>
                  <a:fillRect l="-980" t="-3704" r="-1307" b="-370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08D530B-7C0A-8EA2-F286-8F9FA52ED78F}"/>
              </a:ext>
            </a:extLst>
          </p:cNvPr>
          <p:cNvGrpSpPr/>
          <p:nvPr/>
        </p:nvGrpSpPr>
        <p:grpSpPr>
          <a:xfrm>
            <a:off x="8185819" y="1335171"/>
            <a:ext cx="3573414" cy="1465714"/>
            <a:chOff x="7151249" y="4360123"/>
            <a:chExt cx="3573414" cy="1465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4B547-2E12-8F4C-BAF2-119CC2DEBA4C}"/>
                </a:ext>
              </a:extLst>
            </p:cNvPr>
            <p:cNvSpPr txBox="1"/>
            <p:nvPr/>
          </p:nvSpPr>
          <p:spPr>
            <a:xfrm>
              <a:off x="7151249" y="4360123"/>
              <a:ext cx="3573414" cy="10618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</a:rPr>
                <a:t>e</a:t>
              </a:r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dges.csv:</a:t>
              </a:r>
            </a:p>
            <a:p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GB" dirty="0" err="1">
                  <a:solidFill>
                    <a:schemeClr val="bg1">
                      <a:lumMod val="75000"/>
                    </a:schemeClr>
                  </a:solidFill>
                </a:rPr>
                <a:t>edge_id</a:t>
              </a:r>
              <a:r>
                <a:rPr lang="en-GB" dirty="0">
                  <a:solidFill>
                    <a:schemeClr val="bg1">
                      <a:lumMod val="75000"/>
                    </a:schemeClr>
                  </a:solidFill>
                </a:rPr>
                <a:t>      u        v        cost</a:t>
              </a:r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2AD935A-16BD-84A3-7639-5765897AA2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421952"/>
              <a:ext cx="3573414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DE7067-7EF5-0FEC-E17A-6519E13AB0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0184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609584-1DB8-895D-9E68-6CD4A2BD26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2192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D864917-7904-56FC-8E06-41EA5BADE7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14011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D2535-EB33-1D1E-0EFE-16A1806CA9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8C78ED-4306-D2C6-3862-EF2C0C44E3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724663" y="4998288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3E9F07-2D90-1717-1143-828B4A609D95}"/>
              </a:ext>
            </a:extLst>
          </p:cNvPr>
          <p:cNvGrpSpPr/>
          <p:nvPr/>
        </p:nvGrpSpPr>
        <p:grpSpPr>
          <a:xfrm>
            <a:off x="7947039" y="4093736"/>
            <a:ext cx="3865161" cy="1012706"/>
            <a:chOff x="7372350" y="4692650"/>
            <a:chExt cx="3865161" cy="1012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028ABC-7344-38EF-F21D-5563F3E3648D}"/>
                    </a:ext>
                  </a:extLst>
                </p:cNvPr>
                <p:cNvSpPr txBox="1"/>
                <p:nvPr/>
              </p:nvSpPr>
              <p:spPr>
                <a:xfrm>
                  <a:off x="7372350" y="4692650"/>
                  <a:ext cx="3865161" cy="419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DE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DE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028ABC-7344-38EF-F21D-5563F3E3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2350" y="4692650"/>
                  <a:ext cx="3865161" cy="419154"/>
                </a:xfrm>
                <a:prstGeom prst="rect">
                  <a:avLst/>
                </a:prstGeom>
                <a:blipFill>
                  <a:blip r:embed="rId4"/>
                  <a:stretch>
                    <a:fillRect b="-2058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735929-30B0-6656-2D08-E8D9241C48D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436273" y="5111804"/>
              <a:ext cx="36004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AD4FE2-B3E7-67FB-6D24-49469C82F31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185819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175BA4-F806-0CC2-7B4A-EA1DC58C31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5899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E75278-8133-3006-2F23-41C5B43C22D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625979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1F6CF1-CD63-D983-6667-128AF4AD810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410603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Right Brace 35">
            <a:extLst>
              <a:ext uri="{FF2B5EF4-FFF2-40B4-BE49-F238E27FC236}">
                <a16:creationId xmlns:a16="http://schemas.microsoft.com/office/drawing/2014/main" id="{1AA86406-65C2-8EF0-3FFC-34723E30E0E9}"/>
              </a:ext>
            </a:extLst>
          </p:cNvPr>
          <p:cNvSpPr/>
          <p:nvPr/>
        </p:nvSpPr>
        <p:spPr bwMode="auto">
          <a:xfrm rot="16200000">
            <a:off x="9735604" y="1921524"/>
            <a:ext cx="288032" cy="3525169"/>
          </a:xfrm>
          <a:prstGeom prst="rightBrace">
            <a:avLst>
              <a:gd name="adj1" fmla="val 65653"/>
              <a:gd name="adj2" fmla="val 5000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AFE5A38-0DF7-873A-CDB8-53BF7EC592A2}"/>
                  </a:ext>
                </a:extLst>
              </p:cNvPr>
              <p:cNvSpPr/>
              <p:nvPr/>
            </p:nvSpPr>
            <p:spPr bwMode="auto">
              <a:xfrm>
                <a:off x="3649315" y="843022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edges_03.csv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edges_04.csv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edges_05.csv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</p:txBody>
          </p:sp>
        </mc:Choice>
        <mc:Fallback xmlns="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AFE5A38-0DF7-873A-CDB8-53BF7EC59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315" y="843022"/>
                <a:ext cx="3365363" cy="36668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01E148-48CC-AC4D-A2C0-A7F1E34CE638}"/>
              </a:ext>
            </a:extLst>
          </p:cNvPr>
          <p:cNvCxnSpPr>
            <a:cxnSpLocks/>
          </p:cNvCxnSpPr>
          <p:nvPr/>
        </p:nvCxnSpPr>
        <p:spPr bwMode="auto">
          <a:xfrm>
            <a:off x="3577307" y="1269554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7D81737E-D7CB-4CDB-DBBF-60B3B90A2B1F}"/>
              </a:ext>
            </a:extLst>
          </p:cNvPr>
          <p:cNvSpPr/>
          <p:nvPr/>
        </p:nvSpPr>
        <p:spPr bwMode="auto">
          <a:xfrm>
            <a:off x="7059808" y="1699627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ECB301-5D95-CFEA-5C5F-146B992F7052}"/>
              </a:ext>
            </a:extLst>
          </p:cNvPr>
          <p:cNvSpPr/>
          <p:nvPr/>
        </p:nvSpPr>
        <p:spPr bwMode="auto">
          <a:xfrm>
            <a:off x="336947" y="88094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2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76B3B3-D72D-142D-AB57-1DA53673587E}"/>
              </a:ext>
            </a:extLst>
          </p:cNvPr>
          <p:cNvCxnSpPr>
            <a:cxnSpLocks/>
          </p:cNvCxnSpPr>
          <p:nvPr/>
        </p:nvCxnSpPr>
        <p:spPr bwMode="auto">
          <a:xfrm>
            <a:off x="7347840" y="2469167"/>
            <a:ext cx="769195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6946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AB284-3AE8-23EB-7A85-9F5461FB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3F73C6-DEB8-112B-D4D5-FDA965C3CE1E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7347840" y="2466780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ED22ACE4-6DE3-16C4-2D06-E331A5E3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E010296-E596-A492-52AE-5DFDBF087E4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1A84FF-391B-AFD9-7CD5-BA2701E451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68A9CE-6A34-7992-23E0-1735E3B80D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52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ABC38-4ACA-3C4A-3B06-8A023E00C13F}"/>
              </a:ext>
            </a:extLst>
          </p:cNvPr>
          <p:cNvSpPr/>
          <p:nvPr/>
        </p:nvSpPr>
        <p:spPr bwMode="auto">
          <a:xfrm>
            <a:off x="552971" y="1197546"/>
            <a:ext cx="2016224" cy="288032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Spatio Temporal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Random Field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(STRF)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6D9B-3100-1B69-0C3B-4BF7473198D3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569195" y="2637706"/>
            <a:ext cx="100811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DF74A46-7AC7-6E42-B4BE-0F87C45E38E2}"/>
              </a:ext>
            </a:extLst>
          </p:cNvPr>
          <p:cNvSpPr/>
          <p:nvPr/>
        </p:nvSpPr>
        <p:spPr bwMode="auto">
          <a:xfrm>
            <a:off x="624979" y="5590034"/>
            <a:ext cx="4248472" cy="4320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A05B43-280E-9D4A-742B-8ADDC142C4C2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H="1" flipV="1">
            <a:off x="1561083" y="4077866"/>
            <a:ext cx="1" cy="1512168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82AEC2-5C5A-4906-414B-976273669DEA}"/>
              </a:ext>
            </a:extLst>
          </p:cNvPr>
          <p:cNvSpPr txBox="1"/>
          <p:nvPr/>
        </p:nvSpPr>
        <p:spPr>
          <a:xfrm>
            <a:off x="1583154" y="46977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B950E5-5AB8-443C-B463-F850FD005648}"/>
              </a:ext>
            </a:extLst>
          </p:cNvPr>
          <p:cNvSpPr txBox="1"/>
          <p:nvPr/>
        </p:nvSpPr>
        <p:spPr>
          <a:xfrm>
            <a:off x="2715234" y="232992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73E00-620B-49C7-1E85-128247B3A0B4}"/>
              </a:ext>
            </a:extLst>
          </p:cNvPr>
          <p:cNvCxnSpPr>
            <a:cxnSpLocks/>
          </p:cNvCxnSpPr>
          <p:nvPr/>
        </p:nvCxnSpPr>
        <p:spPr bwMode="auto">
          <a:xfrm>
            <a:off x="3577307" y="1269554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33932C4-4BC6-61AE-1321-1962F6F2E543}"/>
                  </a:ext>
                </a:extLst>
              </p:cNvPr>
              <p:cNvSpPr/>
              <p:nvPr/>
            </p:nvSpPr>
            <p:spPr bwMode="auto">
              <a:xfrm>
                <a:off x="3649314" y="843022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edges_03.csv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edges_04.csv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edges_05.csv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33932C4-4BC6-61AE-1321-1962F6F2E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314" y="843022"/>
                <a:ext cx="3365363" cy="36668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3C18063-2F91-C81A-C98C-AF06DBFEF8C0}"/>
              </a:ext>
            </a:extLst>
          </p:cNvPr>
          <p:cNvSpPr/>
          <p:nvPr/>
        </p:nvSpPr>
        <p:spPr bwMode="auto">
          <a:xfrm>
            <a:off x="9121923" y="3811884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72261-AC40-942D-055A-A19FEF62C3C6}"/>
              </a:ext>
            </a:extLst>
          </p:cNvPr>
          <p:cNvSpPr/>
          <p:nvPr/>
        </p:nvSpPr>
        <p:spPr bwMode="auto">
          <a:xfrm>
            <a:off x="9121923" y="1426982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4F8DB4-8BA4-1752-DFD0-CB7A017BF139}"/>
              </a:ext>
            </a:extLst>
          </p:cNvPr>
          <p:cNvGrpSpPr/>
          <p:nvPr/>
        </p:nvGrpSpPr>
        <p:grpSpPr>
          <a:xfrm>
            <a:off x="7586605" y="2140363"/>
            <a:ext cx="1008111" cy="590471"/>
            <a:chOff x="7010541" y="2212371"/>
            <a:chExt cx="1008111" cy="5904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D5100B-19CA-3FC7-F21C-D0BC68A96C61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24B5D74-A291-DCC6-A9A0-2BD764A37630}"/>
                    </a:ext>
                  </a:extLst>
                </p:cNvPr>
                <p:cNvSpPr txBox="1"/>
                <p:nvPr/>
              </p:nvSpPr>
              <p:spPr>
                <a:xfrm>
                  <a:off x="7010541" y="2218067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24B5D74-A291-DCC6-A9A0-2BD764A37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41" y="2218067"/>
                  <a:ext cx="100811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F02187A-1DA4-9134-7DAD-AA80F50D9E74}"/>
              </a:ext>
            </a:extLst>
          </p:cNvPr>
          <p:cNvSpPr/>
          <p:nvPr/>
        </p:nvSpPr>
        <p:spPr bwMode="auto">
          <a:xfrm>
            <a:off x="7059808" y="1699627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D0E66FA-789D-EA50-D2C7-51D3E96D1832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9635" y="2853730"/>
            <a:ext cx="2592288" cy="652846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5A3874-3F4C-EC4D-9019-D22D8F4AB0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77507" y="3506576"/>
            <a:ext cx="1440160" cy="137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C20AFEC-BDDE-7B77-682B-54FB8A1BE8D2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801298" y="3531057"/>
            <a:ext cx="1345106" cy="1296144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44F79F4-4247-3754-A24E-36D9152DCA6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106725" y="2214796"/>
            <a:ext cx="3510118" cy="252027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206825-57F5-6202-B703-B8760CEDBCF5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11" y="1728568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8F13FD-534B-2CD4-B8B4-1DB328158DE0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206164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8D87B1-2021-6983-EA01-CEBFBBCF70C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242168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B7267A-3670-34B0-5A64-E27483A0B283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278172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3746EC-68AF-4C79-F81B-D65BF0D1973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3069754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02E01AD-EAE8-F196-8775-B8E1B54DA00D}"/>
              </a:ext>
            </a:extLst>
          </p:cNvPr>
          <p:cNvSpPr txBox="1"/>
          <p:nvPr/>
        </p:nvSpPr>
        <p:spPr>
          <a:xfrm>
            <a:off x="7272760" y="31722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55C82C-E10D-2EEE-F770-8BAB424EC525}"/>
              </a:ext>
            </a:extLst>
          </p:cNvPr>
          <p:cNvSpPr txBox="1"/>
          <p:nvPr/>
        </p:nvSpPr>
        <p:spPr>
          <a:xfrm>
            <a:off x="7831080" y="184445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E43E07-60D7-2332-173F-BE3A36FB6905}"/>
              </a:ext>
            </a:extLst>
          </p:cNvPr>
          <p:cNvSpPr/>
          <p:nvPr/>
        </p:nvSpPr>
        <p:spPr bwMode="auto">
          <a:xfrm>
            <a:off x="336947" y="88094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2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DD79A6-7755-9528-5F63-1EFFF953CB35}"/>
              </a:ext>
            </a:extLst>
          </p:cNvPr>
          <p:cNvSpPr/>
          <p:nvPr/>
        </p:nvSpPr>
        <p:spPr bwMode="auto">
          <a:xfrm>
            <a:off x="8860390" y="113448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6558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BA7E1-F318-51B4-7823-D493A20FF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09475-E4E3-B8E4-457E-7AFA13DDDE4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A3A37-77D2-0A00-DE1D-39FA99D347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72C1D-5067-814F-AB3A-AB8116BFFE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0EB97A-78BC-BDDD-08DF-2B9DF9D6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Architecture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4FA08-D9FC-AB2B-356A-7A1D3FA5AE41}"/>
              </a:ext>
            </a:extLst>
          </p:cNvPr>
          <p:cNvSpPr/>
          <p:nvPr/>
        </p:nvSpPr>
        <p:spPr bwMode="auto">
          <a:xfrm>
            <a:off x="432000" y="2067316"/>
            <a:ext cx="1707094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ensure_dir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7EC299-E2EE-B2A5-31A4-1011FE9085F3}"/>
              </a:ext>
            </a:extLst>
          </p:cNvPr>
          <p:cNvSpPr/>
          <p:nvPr/>
        </p:nvSpPr>
        <p:spPr bwMode="auto">
          <a:xfrm>
            <a:off x="432000" y="2541287"/>
            <a:ext cx="1766071" cy="360041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oad_config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6E2FF1-1F22-96BE-DBDC-DE70BEF11D96}"/>
              </a:ext>
            </a:extLst>
          </p:cNvPr>
          <p:cNvSpPr/>
          <p:nvPr/>
        </p:nvSpPr>
        <p:spPr bwMode="auto">
          <a:xfrm>
            <a:off x="432000" y="3020725"/>
            <a:ext cx="1368152" cy="70514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dataclass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2B91A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ScenarioData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6D1FEE-76A8-E382-6D80-DC64617D476C}"/>
              </a:ext>
            </a:extLst>
          </p:cNvPr>
          <p:cNvSpPr/>
          <p:nvPr/>
        </p:nvSpPr>
        <p:spPr bwMode="auto">
          <a:xfrm>
            <a:off x="432000" y="3839798"/>
            <a:ext cx="2520280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load_scenarios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base_path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2EFBB3-FD31-CFD0-866E-1DEA070FFC03}"/>
              </a:ext>
            </a:extLst>
          </p:cNvPr>
          <p:cNvSpPr/>
          <p:nvPr/>
        </p:nvSpPr>
        <p:spPr bwMode="auto">
          <a:xfrm>
            <a:off x="432000" y="4365898"/>
            <a:ext cx="3003464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build_cost_matrix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edge_lists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09DF3-A5E8-58F9-15AD-1D6D1B137C23}"/>
              </a:ext>
            </a:extLst>
          </p:cNvPr>
          <p:cNvSpPr txBox="1"/>
          <p:nvPr/>
        </p:nvSpPr>
        <p:spPr>
          <a:xfrm>
            <a:off x="366971" y="1246170"/>
            <a:ext cx="20537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DE538-444F-09C4-7786-084A323E0F4C}"/>
              </a:ext>
            </a:extLst>
          </p:cNvPr>
          <p:cNvSpPr txBox="1"/>
          <p:nvPr/>
        </p:nvSpPr>
        <p:spPr>
          <a:xfrm>
            <a:off x="3793331" y="2097224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guarantee directory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E2C1A-5497-50F2-CE7D-AE923E675783}"/>
              </a:ext>
            </a:extLst>
          </p:cNvPr>
          <p:cNvSpPr txBox="1"/>
          <p:nvPr/>
        </p:nvSpPr>
        <p:spPr>
          <a:xfrm>
            <a:off x="3793331" y="2557583"/>
            <a:ext cx="310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load JSON configs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C57F2-478B-AF97-7355-371F5CE80103}"/>
              </a:ext>
            </a:extLst>
          </p:cNvPr>
          <p:cNvSpPr txBox="1"/>
          <p:nvPr/>
        </p:nvSpPr>
        <p:spPr>
          <a:xfrm>
            <a:off x="3793331" y="3122017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bundle scenario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86981-0AA8-15F3-F7D1-535E2AC3774B}"/>
              </a:ext>
            </a:extLst>
          </p:cNvPr>
          <p:cNvSpPr txBox="1"/>
          <p:nvPr/>
        </p:nvSpPr>
        <p:spPr>
          <a:xfrm>
            <a:off x="3793331" y="3865720"/>
            <a:ext cx="3968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load nodes/ edges/ fields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88247-F0A9-AA2C-5C5D-FD90C059616C}"/>
              </a:ext>
            </a:extLst>
          </p:cNvPr>
          <p:cNvSpPr txBox="1"/>
          <p:nvPr/>
        </p:nvSpPr>
        <p:spPr>
          <a:xfrm>
            <a:off x="3793331" y="4392029"/>
            <a:ext cx="5687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turn edge lists into robust cost matrix U</a:t>
            </a:r>
          </a:p>
        </p:txBody>
      </p:sp>
    </p:spTree>
    <p:extLst>
      <p:ext uri="{BB962C8B-B14F-4D97-AF65-F5344CB8AC3E}">
        <p14:creationId xmlns:p14="http://schemas.microsoft.com/office/powerpoint/2010/main" val="3505308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5C69A-0F51-1E31-D506-7C57175DA13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058DC-0617-EEF2-D5B2-1BB83CCC5A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FBE06-9F05-5B75-DD89-51874EEE67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D48F35-C479-EA3F-A5FA-E045FE78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Dependencies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6406F-DD4C-3C66-6341-7EB6CB829619}"/>
              </a:ext>
            </a:extLst>
          </p:cNvPr>
          <p:cNvSpPr/>
          <p:nvPr/>
        </p:nvSpPr>
        <p:spPr bwMode="auto">
          <a:xfrm>
            <a:off x="696987" y="1341562"/>
            <a:ext cx="1656184" cy="8640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Discrete Uncertainty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E22D7B-676D-B83B-E4E0-3784C606BBCA}"/>
              </a:ext>
            </a:extLst>
          </p:cNvPr>
          <p:cNvSpPr/>
          <p:nvPr/>
        </p:nvSpPr>
        <p:spPr bwMode="auto">
          <a:xfrm>
            <a:off x="681078" y="2431012"/>
            <a:ext cx="1656184" cy="998781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Locally Budgeted Uncertainty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40017-7FC0-B076-252C-78929A515BC8}"/>
              </a:ext>
            </a:extLst>
          </p:cNvPr>
          <p:cNvSpPr/>
          <p:nvPr/>
        </p:nvSpPr>
        <p:spPr bwMode="auto">
          <a:xfrm>
            <a:off x="681078" y="3655147"/>
            <a:ext cx="1656184" cy="8640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8F33B6-62A6-7AF2-493C-DA47F6CE463B}"/>
              </a:ext>
            </a:extLst>
          </p:cNvPr>
          <p:cNvSpPr/>
          <p:nvPr/>
        </p:nvSpPr>
        <p:spPr bwMode="auto">
          <a:xfrm>
            <a:off x="5881563" y="1341562"/>
            <a:ext cx="1656184" cy="8640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ST-GRF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A7F46-82DA-BE35-E205-456251E54465}"/>
              </a:ext>
            </a:extLst>
          </p:cNvPr>
          <p:cNvSpPr txBox="1"/>
          <p:nvPr/>
        </p:nvSpPr>
        <p:spPr>
          <a:xfrm>
            <a:off x="5809555" y="2388578"/>
            <a:ext cx="1394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nodes.csv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E7988-558D-EFF6-8A18-3C73F591F224}"/>
              </a:ext>
            </a:extLst>
          </p:cNvPr>
          <p:cNvSpPr txBox="1"/>
          <p:nvPr/>
        </p:nvSpPr>
        <p:spPr>
          <a:xfrm>
            <a:off x="5809555" y="2829344"/>
            <a:ext cx="14702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/edges.csv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F1761-C4FF-AE99-1E74-E23BDF72F967}"/>
              </a:ext>
            </a:extLst>
          </p:cNvPr>
          <p:cNvSpPr txBox="1"/>
          <p:nvPr/>
        </p:nvSpPr>
        <p:spPr>
          <a:xfrm>
            <a:off x="5809555" y="3221368"/>
            <a:ext cx="11721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arcs.csv</a:t>
            </a:r>
          </a:p>
        </p:txBody>
      </p:sp>
    </p:spTree>
    <p:extLst>
      <p:ext uri="{BB962C8B-B14F-4D97-AF65-F5344CB8AC3E}">
        <p14:creationId xmlns:p14="http://schemas.microsoft.com/office/powerpoint/2010/main" val="29988524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0C6F-F431-258F-5CB8-269EB6362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6041F-EB7F-2343-267A-470E21C3E3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C02F3-DA19-B493-166D-52BCB3D917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AB11-1262-142D-95DC-45FE3171A7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D9CE7-4571-AEBF-D4F5-93AE5E4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Architecture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3048C5-457B-26E5-5E08-2975894C3F4A}"/>
              </a:ext>
            </a:extLst>
          </p:cNvPr>
          <p:cNvSpPr/>
          <p:nvPr/>
        </p:nvSpPr>
        <p:spPr bwMode="auto">
          <a:xfrm>
            <a:off x="437037" y="1989634"/>
            <a:ext cx="2520280" cy="70514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dataclass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2B91A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RobustOptimizationResult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BE332-524A-96EF-FFBB-9C125E818A37}"/>
              </a:ext>
            </a:extLst>
          </p:cNvPr>
          <p:cNvSpPr/>
          <p:nvPr/>
        </p:nvSpPr>
        <p:spPr bwMode="auto">
          <a:xfrm>
            <a:off x="432000" y="2818015"/>
            <a:ext cx="5265963" cy="36008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solve_with_gurobi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cost_matrix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edges_ref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start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goal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ECFBB4-A6C6-E59B-839A-2EFB270A053F}"/>
              </a:ext>
            </a:extLst>
          </p:cNvPr>
          <p:cNvSpPr/>
          <p:nvPr/>
        </p:nvSpPr>
        <p:spPr bwMode="auto">
          <a:xfrm>
            <a:off x="432000" y="3310338"/>
            <a:ext cx="4392714" cy="360041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edge_path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_to_nodes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df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808080"/>
                </a:solidFill>
                <a:latin typeface="Menlo" panose="020B0609030804020204" pitchFamily="49" charset="0"/>
              </a:rPr>
              <a:t>edge_ids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dirty="0">
                <a:solidFill>
                  <a:srgbClr val="808080"/>
                </a:solidFill>
                <a:latin typeface="Menlo" panose="020B0609030804020204" pitchFamily="49" charset="0"/>
              </a:rPr>
              <a:t> start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dirty="0">
                <a:solidFill>
                  <a:srgbClr val="808080"/>
                </a:solidFill>
                <a:latin typeface="Menlo" panose="020B0609030804020204" pitchFamily="49" charset="0"/>
              </a:rPr>
              <a:t> goal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A3E43-431B-EDA9-5883-FD745BA89D5D}"/>
              </a:ext>
            </a:extLst>
          </p:cNvPr>
          <p:cNvSpPr txBox="1"/>
          <p:nvPr/>
        </p:nvSpPr>
        <p:spPr>
          <a:xfrm>
            <a:off x="366971" y="1246170"/>
            <a:ext cx="26725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Optimization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6940F-F0C6-85F3-B71E-154078350BE8}"/>
              </a:ext>
            </a:extLst>
          </p:cNvPr>
          <p:cNvSpPr txBox="1"/>
          <p:nvPr/>
        </p:nvSpPr>
        <p:spPr>
          <a:xfrm>
            <a:off x="6093331" y="2188316"/>
            <a:ext cx="3968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standard output 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74E55-041F-6CA8-1317-EAE4FD9B6AAE}"/>
              </a:ext>
            </a:extLst>
          </p:cNvPr>
          <p:cNvSpPr txBox="1"/>
          <p:nvPr/>
        </p:nvSpPr>
        <p:spPr>
          <a:xfrm>
            <a:off x="6093331" y="2843391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run robust MILP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1055D-43AD-9A4F-445F-E5E543B1EC2D}"/>
              </a:ext>
            </a:extLst>
          </p:cNvPr>
          <p:cNvSpPr txBox="1"/>
          <p:nvPr/>
        </p:nvSpPr>
        <p:spPr>
          <a:xfrm>
            <a:off x="6093331" y="3344577"/>
            <a:ext cx="4720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convert edge list into node path</a:t>
            </a:r>
          </a:p>
        </p:txBody>
      </p:sp>
    </p:spTree>
    <p:extLst>
      <p:ext uri="{BB962C8B-B14F-4D97-AF65-F5344CB8AC3E}">
        <p14:creationId xmlns:p14="http://schemas.microsoft.com/office/powerpoint/2010/main" val="2636338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E721-2565-F71F-3DD0-5B738629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0E7077-D514-002B-8D43-BE38EB580F1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7D0DC-A1C5-763D-9F0C-8F670382A2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5A418-BAF9-27CA-919C-994BD4753C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4F8203-2B88-5C82-B38F-5ECCC216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B1C7C-7404-6C56-012E-9E2E72F03C0D}"/>
              </a:ext>
            </a:extLst>
          </p:cNvPr>
          <p:cNvSpPr/>
          <p:nvPr/>
        </p:nvSpPr>
        <p:spPr bwMode="auto">
          <a:xfrm>
            <a:off x="432000" y="2076044"/>
            <a:ext cx="511256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export_overlays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nodes_df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fields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node_path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out_dir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0357DA-58BB-7AB2-AE3E-691BE935C1DB}"/>
              </a:ext>
            </a:extLst>
          </p:cNvPr>
          <p:cNvSpPr/>
          <p:nvPr/>
        </p:nvSpPr>
        <p:spPr bwMode="auto">
          <a:xfrm>
            <a:off x="432000" y="2570422"/>
            <a:ext cx="349963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export_robust_results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core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out_dir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E7B54-EA6A-DABF-930C-17D973062290}"/>
              </a:ext>
            </a:extLst>
          </p:cNvPr>
          <p:cNvSpPr/>
          <p:nvPr/>
        </p:nvSpPr>
        <p:spPr bwMode="auto">
          <a:xfrm>
            <a:off x="432000" y="3059143"/>
            <a:ext cx="210910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run_robust_core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cfg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0E53B0-4718-6355-B838-030FB319254D}"/>
              </a:ext>
            </a:extLst>
          </p:cNvPr>
          <p:cNvSpPr/>
          <p:nvPr/>
        </p:nvSpPr>
        <p:spPr bwMode="auto">
          <a:xfrm>
            <a:off x="432000" y="3547864"/>
            <a:ext cx="3347336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run_robust_optimizer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config_path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806FC-E93C-FF00-0CD0-9EEB7D32B381}"/>
              </a:ext>
            </a:extLst>
          </p:cNvPr>
          <p:cNvSpPr txBox="1"/>
          <p:nvPr/>
        </p:nvSpPr>
        <p:spPr>
          <a:xfrm>
            <a:off x="366971" y="1246170"/>
            <a:ext cx="2204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Postprocessing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06D95-96FD-B53F-D663-128FFAECCFFC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E10C9-8A61-9A55-CA20-78665999D996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9F95A2-245E-4456-08E5-4E026D44E1F4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E0997-1906-7074-88A9-1F42170A1468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</p:spTree>
    <p:extLst>
      <p:ext uri="{BB962C8B-B14F-4D97-AF65-F5344CB8AC3E}">
        <p14:creationId xmlns:p14="http://schemas.microsoft.com/office/powerpoint/2010/main" val="2023201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FC923-66D9-0675-C916-A4A544C3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35DB3-10D5-FA11-6BCC-CE67F3570C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66F64-2BC1-B657-4651-40B2CD5102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EAD2B-E22F-8295-A289-147459CD20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2EFC24-8A45-16D3-CAE5-3EBEDC05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B95382-C995-80CE-DE3A-CC6228115AA8}"/>
              </a:ext>
            </a:extLst>
          </p:cNvPr>
          <p:cNvSpPr/>
          <p:nvPr/>
        </p:nvSpPr>
        <p:spPr bwMode="auto">
          <a:xfrm>
            <a:off x="432000" y="2076044"/>
            <a:ext cx="84105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push()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927A4-87A8-49E7-2FE4-EA09F4984AE0}"/>
              </a:ext>
            </a:extLst>
          </p:cNvPr>
          <p:cNvSpPr/>
          <p:nvPr/>
        </p:nvSpPr>
        <p:spPr bwMode="auto">
          <a:xfrm>
            <a:off x="432000" y="2570422"/>
            <a:ext cx="69703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pop()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615DA9-1AE9-C086-2B11-F612A0566532}"/>
              </a:ext>
            </a:extLst>
          </p:cNvPr>
          <p:cNvSpPr/>
          <p:nvPr/>
        </p:nvSpPr>
        <p:spPr bwMode="auto">
          <a:xfrm>
            <a:off x="432000" y="3059143"/>
            <a:ext cx="105707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top_key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951F8D-BFEC-8C13-CD38-F85E7BBAAF96}"/>
              </a:ext>
            </a:extLst>
          </p:cNvPr>
          <p:cNvSpPr/>
          <p:nvPr/>
        </p:nvSpPr>
        <p:spPr bwMode="auto">
          <a:xfrm>
            <a:off x="432000" y="3547864"/>
            <a:ext cx="84105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empty()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2BA1D-A579-824E-911E-BF4AD03F12CB}"/>
              </a:ext>
            </a:extLst>
          </p:cNvPr>
          <p:cNvSpPr txBox="1"/>
          <p:nvPr/>
        </p:nvSpPr>
        <p:spPr>
          <a:xfrm>
            <a:off x="366971" y="1246170"/>
            <a:ext cx="20409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Priority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1F144-3549-5819-E9C5-26A9B5657E57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34136-1B4F-4637-B729-2E4455292509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0D523-17A8-627B-4543-A7B5D9E9C7CA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1693E-1A0D-F9A4-DBD7-1E4012583CD1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4FD12-29DF-C684-DD26-52F48B0DBB39}"/>
              </a:ext>
            </a:extLst>
          </p:cNvPr>
          <p:cNvSpPr/>
          <p:nvPr/>
        </p:nvSpPr>
        <p:spPr bwMode="auto">
          <a:xfrm>
            <a:off x="432000" y="4019237"/>
            <a:ext cx="84105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clear()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26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CCB4-0384-5154-07F7-50E34100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1C3E7-91D3-77EB-39A1-3C87CEFA5A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98ECD-028E-43E3-3B60-7DCD31251A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1AD8C-2EDF-2C5D-7C4A-65DC85E18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5BDB02-7A99-B77E-ADD4-E6A52FF3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64070-8CCB-8DC8-91C3-6C706AC4C9E5}"/>
              </a:ext>
            </a:extLst>
          </p:cNvPr>
          <p:cNvSpPr/>
          <p:nvPr/>
        </p:nvSpPr>
        <p:spPr bwMode="auto">
          <a:xfrm>
            <a:off x="432000" y="2076044"/>
            <a:ext cx="121925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heuristic()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DD57-199C-BD55-1CA8-26671A401DCE}"/>
              </a:ext>
            </a:extLst>
          </p:cNvPr>
          <p:cNvSpPr/>
          <p:nvPr/>
        </p:nvSpPr>
        <p:spPr bwMode="auto">
          <a:xfrm>
            <a:off x="432000" y="2570422"/>
            <a:ext cx="163313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calculate_key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6B2CAA-3F6F-183F-067C-7E4F144B5795}"/>
              </a:ext>
            </a:extLst>
          </p:cNvPr>
          <p:cNvSpPr/>
          <p:nvPr/>
        </p:nvSpPr>
        <p:spPr bwMode="auto">
          <a:xfrm>
            <a:off x="432000" y="3059143"/>
            <a:ext cx="163313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update_vertex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DDC6D-7785-C9AF-201E-A5E9FD893563}"/>
              </a:ext>
            </a:extLst>
          </p:cNvPr>
          <p:cNvSpPr/>
          <p:nvPr/>
        </p:nvSpPr>
        <p:spPr bwMode="auto">
          <a:xfrm>
            <a:off x="432000" y="3547864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compute_shortest_path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B7FF8-F5C8-4794-3AEF-EEC4802EF66B}"/>
              </a:ext>
            </a:extLst>
          </p:cNvPr>
          <p:cNvSpPr txBox="1"/>
          <p:nvPr/>
        </p:nvSpPr>
        <p:spPr>
          <a:xfrm>
            <a:off x="366971" y="1246170"/>
            <a:ext cx="21611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Core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3DA1D-22A0-8E01-4773-8A0CF2DD449C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3ECB0-3CF9-FBF7-8367-95DC3E9335E0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9BBEA-D381-512C-1DEC-5C493D9FE282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F474-B32C-7312-DDB5-7D708BA2363F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</p:spTree>
    <p:extLst>
      <p:ext uri="{BB962C8B-B14F-4D97-AF65-F5344CB8AC3E}">
        <p14:creationId xmlns:p14="http://schemas.microsoft.com/office/powerpoint/2010/main" val="40859893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A0CC-DA71-313E-06C2-A56635A36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319E8-653F-3A04-751E-3AFE6E11B0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A481D-9F40-3352-A39B-D47DDE7017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20D35-9CA0-D16D-E4D1-BCE0958147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BADAA5-D6AC-4AC8-26A8-F56DCED6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F1AD9-130E-E60B-D6E6-B5157189397B}"/>
              </a:ext>
            </a:extLst>
          </p:cNvPr>
          <p:cNvSpPr/>
          <p:nvPr/>
        </p:nvSpPr>
        <p:spPr bwMode="auto">
          <a:xfrm>
            <a:off x="432000" y="2076044"/>
            <a:ext cx="213719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discover_scenarios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93945-3CD6-FA87-7F5F-350F6BC9CFC2}"/>
              </a:ext>
            </a:extLst>
          </p:cNvPr>
          <p:cNvSpPr/>
          <p:nvPr/>
        </p:nvSpPr>
        <p:spPr bwMode="auto">
          <a:xfrm>
            <a:off x="432000" y="2570422"/>
            <a:ext cx="163313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load_scenario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30564-8605-CFE0-193C-2F72823129A6}"/>
              </a:ext>
            </a:extLst>
          </p:cNvPr>
          <p:cNvSpPr/>
          <p:nvPr/>
        </p:nvSpPr>
        <p:spPr bwMode="auto">
          <a:xfrm>
            <a:off x="432000" y="3059143"/>
            <a:ext cx="300129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build_graph_from_edges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94270-7041-7752-8322-FB0C76BE2147}"/>
              </a:ext>
            </a:extLst>
          </p:cNvPr>
          <p:cNvSpPr/>
          <p:nvPr/>
        </p:nvSpPr>
        <p:spPr bwMode="auto">
          <a:xfrm>
            <a:off x="432000" y="3547864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snapshot_successors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66C1B-6D12-869F-C01D-01D5AE2A7B75}"/>
              </a:ext>
            </a:extLst>
          </p:cNvPr>
          <p:cNvSpPr txBox="1"/>
          <p:nvPr/>
        </p:nvSpPr>
        <p:spPr>
          <a:xfrm>
            <a:off x="366971" y="1246170"/>
            <a:ext cx="20537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C1E18-BE91-B171-BFC5-C6FE6BE08C9B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C7867-AAA9-710D-6107-96034BC66816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F1C96-26F2-1096-0773-3C3B6446293A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5F84E-BFBC-AA68-F6C2-34E262E19F3F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CF0717-20C0-E219-B7E3-E02005DC7017}"/>
              </a:ext>
            </a:extLst>
          </p:cNvPr>
          <p:cNvSpPr/>
          <p:nvPr/>
        </p:nvSpPr>
        <p:spPr bwMode="auto">
          <a:xfrm>
            <a:off x="432000" y="4036585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handle_changed_edges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5A85BE-FC16-7A30-516F-4BE42303F92E}"/>
              </a:ext>
            </a:extLst>
          </p:cNvPr>
          <p:cNvSpPr/>
          <p:nvPr/>
        </p:nvSpPr>
        <p:spPr bwMode="auto">
          <a:xfrm>
            <a:off x="431999" y="4525306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update_edge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3DBB7B-64F3-02B7-31DE-1130258A939F}"/>
              </a:ext>
            </a:extLst>
          </p:cNvPr>
          <p:cNvSpPr/>
          <p:nvPr/>
        </p:nvSpPr>
        <p:spPr bwMode="auto">
          <a:xfrm>
            <a:off x="431998" y="5014027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load_nodes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547E3A-20A1-2B7B-8FF6-B66716CF569D}"/>
              </a:ext>
            </a:extLst>
          </p:cNvPr>
          <p:cNvSpPr/>
          <p:nvPr/>
        </p:nvSpPr>
        <p:spPr bwMode="auto">
          <a:xfrm>
            <a:off x="431998" y="5498459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validate_node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F6A713-F10F-431D-570D-AE02270B8696}"/>
              </a:ext>
            </a:extLst>
          </p:cNvPr>
          <p:cNvSpPr/>
          <p:nvPr/>
        </p:nvSpPr>
        <p:spPr bwMode="auto">
          <a:xfrm>
            <a:off x="431998" y="5986268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reset_search_state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5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6DF78-1358-725F-E901-E840E49D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E0386-B998-F980-499E-6288019592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AC70F-F3BF-2C37-665D-80090C4AA4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C6CB2-EE7D-FA65-C876-12CBD88B89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17AC7-8C89-CCF0-1ABD-545286FC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7445E-D28C-010F-FE24-85443B70CFD5}"/>
              </a:ext>
            </a:extLst>
          </p:cNvPr>
          <p:cNvSpPr/>
          <p:nvPr/>
        </p:nvSpPr>
        <p:spPr bwMode="auto">
          <a:xfrm>
            <a:off x="2395313" y="1103085"/>
            <a:ext cx="7200800" cy="86409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Shortest Path Problem: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 – Incremental Search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448E52-05C2-1EA0-BC19-C5BD2AEDF8F9}"/>
              </a:ext>
            </a:extLst>
          </p:cNvPr>
          <p:cNvSpPr/>
          <p:nvPr/>
        </p:nvSpPr>
        <p:spPr bwMode="auto">
          <a:xfrm>
            <a:off x="726854" y="2849630"/>
            <a:ext cx="2664296" cy="648072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Mathematical/ Optimization Approach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38C5B-E49F-E15D-0B25-FB942068969B}"/>
              </a:ext>
            </a:extLst>
          </p:cNvPr>
          <p:cNvSpPr/>
          <p:nvPr/>
        </p:nvSpPr>
        <p:spPr bwMode="auto">
          <a:xfrm>
            <a:off x="8804025" y="2849630"/>
            <a:ext cx="2664296" cy="648072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Algorithmi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c/ Heuristic Approach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E7940A1-51B4-A679-538D-0C40721DA4DB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 bwMode="auto">
          <a:xfrm rot="10800000" flipV="1">
            <a:off x="2059003" y="1535132"/>
            <a:ext cx="336311" cy="131449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A7EC040-9379-79C5-2A19-438F2ABE9970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9596113" y="1535133"/>
            <a:ext cx="540060" cy="131449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3DBBC4-F0BA-A2F3-20DB-20EB0B390646}"/>
              </a:ext>
            </a:extLst>
          </p:cNvPr>
          <p:cNvSpPr txBox="1"/>
          <p:nvPr/>
        </p:nvSpPr>
        <p:spPr>
          <a:xfrm>
            <a:off x="5508239" y="2478237"/>
            <a:ext cx="9749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Hinges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6A8B78-9A99-F078-406F-FC7348DDEC64}"/>
              </a:ext>
            </a:extLst>
          </p:cNvPr>
          <p:cNvGrpSpPr/>
          <p:nvPr/>
        </p:nvGrpSpPr>
        <p:grpSpPr>
          <a:xfrm>
            <a:off x="4224961" y="2993666"/>
            <a:ext cx="3456384" cy="360000"/>
            <a:chOff x="2929235" y="4653930"/>
            <a:chExt cx="3456384" cy="36000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ABDA977-3FA2-DC0A-0FCC-F582737187EA}"/>
                </a:ext>
              </a:extLst>
            </p:cNvPr>
            <p:cNvSpPr/>
            <p:nvPr/>
          </p:nvSpPr>
          <p:spPr bwMode="auto">
            <a:xfrm>
              <a:off x="3073251" y="4653930"/>
              <a:ext cx="3312368" cy="360000"/>
            </a:xfrm>
            <a:prstGeom prst="parallelogram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Approach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496B1A-063F-EBD7-229C-C83E10A31F28}"/>
                </a:ext>
              </a:extLst>
            </p:cNvPr>
            <p:cNvSpPr/>
            <p:nvPr/>
          </p:nvSpPr>
          <p:spPr bwMode="auto">
            <a:xfrm>
              <a:off x="2929235" y="4653930"/>
              <a:ext cx="360000" cy="36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A71689-210C-5466-50EA-E420CAB7119A}"/>
              </a:ext>
            </a:extLst>
          </p:cNvPr>
          <p:cNvGrpSpPr/>
          <p:nvPr/>
        </p:nvGrpSpPr>
        <p:grpSpPr>
          <a:xfrm>
            <a:off x="4224961" y="4170925"/>
            <a:ext cx="3456384" cy="360000"/>
            <a:chOff x="2929235" y="4653930"/>
            <a:chExt cx="3456384" cy="360000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74DC57FA-D603-21B9-0D50-796E3ADA2390}"/>
                </a:ext>
              </a:extLst>
            </p:cNvPr>
            <p:cNvSpPr/>
            <p:nvPr/>
          </p:nvSpPr>
          <p:spPr bwMode="auto">
            <a:xfrm>
              <a:off x="3073251" y="4653930"/>
              <a:ext cx="3312368" cy="360000"/>
            </a:xfrm>
            <a:prstGeom prst="parallelogram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Combinatorial Problem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496DCA-7035-6D27-DA17-2AECC3C50639}"/>
                </a:ext>
              </a:extLst>
            </p:cNvPr>
            <p:cNvSpPr/>
            <p:nvPr/>
          </p:nvSpPr>
          <p:spPr bwMode="auto">
            <a:xfrm>
              <a:off x="2929235" y="4653930"/>
              <a:ext cx="360000" cy="36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2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3746F5-D49C-FE40-1A13-C22554D04FA8}"/>
              </a:ext>
            </a:extLst>
          </p:cNvPr>
          <p:cNvGrpSpPr/>
          <p:nvPr/>
        </p:nvGrpSpPr>
        <p:grpSpPr>
          <a:xfrm>
            <a:off x="4152953" y="5248189"/>
            <a:ext cx="3456384" cy="360000"/>
            <a:chOff x="2929235" y="4653930"/>
            <a:chExt cx="3456384" cy="36000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B2FBF34B-94E3-1C3A-FC20-74A663C44EEC}"/>
                </a:ext>
              </a:extLst>
            </p:cNvPr>
            <p:cNvSpPr/>
            <p:nvPr/>
          </p:nvSpPr>
          <p:spPr bwMode="auto">
            <a:xfrm>
              <a:off x="3073251" y="4653930"/>
              <a:ext cx="3312368" cy="360000"/>
            </a:xfrm>
            <a:prstGeom prst="parallelogram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Uncertainty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5B526D6-7C88-8A13-8D9B-F8A7A07DB027}"/>
                </a:ext>
              </a:extLst>
            </p:cNvPr>
            <p:cNvSpPr/>
            <p:nvPr/>
          </p:nvSpPr>
          <p:spPr bwMode="auto">
            <a:xfrm>
              <a:off x="2929235" y="4653930"/>
              <a:ext cx="360000" cy="36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539901-10C9-431A-DABF-A1B7C46945D8}"/>
              </a:ext>
            </a:extLst>
          </p:cNvPr>
          <p:cNvSpPr txBox="1"/>
          <p:nvPr/>
        </p:nvSpPr>
        <p:spPr>
          <a:xfrm>
            <a:off x="620840" y="4103761"/>
            <a:ext cx="2770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Set of selected 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4C8C24-F990-46AE-46B8-D99BD147EE34}"/>
              </a:ext>
            </a:extLst>
          </p:cNvPr>
          <p:cNvSpPr txBox="1"/>
          <p:nvPr/>
        </p:nvSpPr>
        <p:spPr>
          <a:xfrm>
            <a:off x="8794707" y="4092222"/>
            <a:ext cx="2621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List of Predecessors</a:t>
            </a:r>
          </a:p>
        </p:txBody>
      </p:sp>
    </p:spTree>
    <p:extLst>
      <p:ext uri="{BB962C8B-B14F-4D97-AF65-F5344CB8AC3E}">
        <p14:creationId xmlns:p14="http://schemas.microsoft.com/office/powerpoint/2010/main" val="3850155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13458-FD2A-B3B7-A86A-FE76B302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BA2531-A6FE-6D39-C31C-A6C6D178A82D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63064" y="3605496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DFFDFA6-970B-3920-2854-0C199D69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FBC8A8F4-52A3-3B83-5319-AC4B54EE63B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CE6944-A07A-1118-9980-831EBD4C96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F84C1-36DC-B74D-3DB3-4CBAE5ADC9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60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7DA21-D9E2-B1D9-B36D-CE4012268692}"/>
              </a:ext>
            </a:extLst>
          </p:cNvPr>
          <p:cNvSpPr/>
          <p:nvPr/>
        </p:nvSpPr>
        <p:spPr bwMode="auto">
          <a:xfrm>
            <a:off x="2137147" y="2565698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69ED94-79E6-BF14-214B-392CE6CE0860}"/>
              </a:ext>
            </a:extLst>
          </p:cNvPr>
          <p:cNvGrpSpPr/>
          <p:nvPr/>
        </p:nvGrpSpPr>
        <p:grpSpPr>
          <a:xfrm>
            <a:off x="599281" y="3274562"/>
            <a:ext cx="1008111" cy="589292"/>
            <a:chOff x="7007993" y="2207854"/>
            <a:chExt cx="1008111" cy="5892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EBDFCA-591F-DE48-2C40-FB13EE0A7C5B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20CC1F-FED4-CAFA-DCB3-9B2F8B7E77FB}"/>
                    </a:ext>
                  </a:extLst>
                </p:cNvPr>
                <p:cNvSpPr txBox="1"/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20CC1F-FED4-CAFA-DCB3-9B2F8B7E7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8779F41-FFA8-6F7F-B062-5146DB0A2033}"/>
              </a:ext>
            </a:extLst>
          </p:cNvPr>
          <p:cNvSpPr/>
          <p:nvPr/>
        </p:nvSpPr>
        <p:spPr bwMode="auto">
          <a:xfrm>
            <a:off x="75032" y="2838343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E8F0B0E-56BD-2B51-289E-D0CB59B387DC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3992446"/>
            <a:ext cx="2137147" cy="650459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8C742A8-689B-BBDB-A2BD-7A955A6E44C5}"/>
              </a:ext>
            </a:extLst>
          </p:cNvPr>
          <p:cNvSpPr txBox="1"/>
          <p:nvPr/>
        </p:nvSpPr>
        <p:spPr>
          <a:xfrm>
            <a:off x="287984" y="431100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F3BEEC-E764-98C7-93D8-1E3A46D71FCE}"/>
              </a:ext>
            </a:extLst>
          </p:cNvPr>
          <p:cNvSpPr txBox="1"/>
          <p:nvPr/>
        </p:nvSpPr>
        <p:spPr>
          <a:xfrm>
            <a:off x="846304" y="2983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62FE31-B9D5-B722-52FA-9F121CB9204D}"/>
              </a:ext>
            </a:extLst>
          </p:cNvPr>
          <p:cNvSpPr/>
          <p:nvPr/>
        </p:nvSpPr>
        <p:spPr bwMode="auto">
          <a:xfrm>
            <a:off x="1875614" y="2273205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223A056-16BC-339F-F82B-A92238F8AB8D}"/>
              </a:ext>
            </a:extLst>
          </p:cNvPr>
          <p:cNvSpPr/>
          <p:nvPr/>
        </p:nvSpPr>
        <p:spPr bwMode="auto">
          <a:xfrm>
            <a:off x="4945459" y="3637468"/>
            <a:ext cx="6840760" cy="209894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389164-594A-79CC-00FD-E29011B52DB1}"/>
              </a:ext>
            </a:extLst>
          </p:cNvPr>
          <p:cNvSpPr txBox="1"/>
          <p:nvPr/>
        </p:nvSpPr>
        <p:spPr>
          <a:xfrm>
            <a:off x="5185182" y="5403993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F9D0A8-9777-BF0E-ACF6-FDB02C439B5D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4BA4930-D156-D15C-FCBE-4B8430D5D042}"/>
              </a:ext>
            </a:extLst>
          </p:cNvPr>
          <p:cNvGrpSpPr/>
          <p:nvPr/>
        </p:nvGrpSpPr>
        <p:grpSpPr>
          <a:xfrm>
            <a:off x="5017467" y="3888911"/>
            <a:ext cx="2448272" cy="573335"/>
            <a:chOff x="5881563" y="3933850"/>
            <a:chExt cx="2448272" cy="57333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9A5C7F-8CA6-2F73-A402-5E0099336423}"/>
                </a:ext>
              </a:extLst>
            </p:cNvPr>
            <p:cNvSpPr/>
            <p:nvPr/>
          </p:nvSpPr>
          <p:spPr bwMode="auto">
            <a:xfrm>
              <a:off x="5953571" y="3999467"/>
              <a:ext cx="237626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60BE793-C314-F976-9A83-A95705F35AA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F225FA10-1A76-450C-F960-25095E88DD2D}"/>
              </a:ext>
            </a:extLst>
          </p:cNvPr>
          <p:cNvCxnSpPr>
            <a:cxnSpLocks/>
            <a:stCxn id="66" idx="0"/>
            <a:endCxn id="63" idx="1"/>
          </p:cNvCxnSpPr>
          <p:nvPr/>
        </p:nvCxnSpPr>
        <p:spPr bwMode="auto">
          <a:xfrm rot="5400000" flipH="1" flipV="1">
            <a:off x="4395289" y="2957459"/>
            <a:ext cx="1697646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1CA036-EE1A-079E-3D53-C3B7770807BE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9D5452-1F15-E64B-3887-A995293A7419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ECE927-93B6-FAEB-31ED-3578B865D7D7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99516-467E-745A-0941-C602B2C5692D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736C573-A93F-D011-B884-176449680041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C9B5B4C-E1DE-1798-5C7F-A7EA36C2F87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675A85D-2CD0-DE35-1572-627F73524645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6ACF8BC-E073-35F9-7CB7-CA0B3AC68903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CF5E099-E1AD-C43D-7BA6-8FD0B5F716E0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9A7B80C1-5F25-1A87-5F09-5BEFFEDFF9F8}"/>
              </a:ext>
            </a:extLst>
          </p:cNvPr>
          <p:cNvCxnSpPr>
            <a:cxnSpLocks/>
            <a:stCxn id="68" idx="3"/>
            <a:endCxn id="76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96483A-5D88-4025-43B9-FDFC094DB97E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9B02BE2-4F30-A19F-8A05-54E0E4A31C8A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6DC1BC-7B68-EFBA-95FA-C4E826301077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65D409F-0283-F09C-5D9C-B1481113A487}"/>
              </a:ext>
            </a:extLst>
          </p:cNvPr>
          <p:cNvCxnSpPr>
            <a:stCxn id="76" idx="4"/>
            <a:endCxn id="80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AE90EA-D7A7-8183-F1D4-25EA99611C2A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566E502-E1F9-A5BD-DDD3-5A9FD1E14429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897E8BF-8981-BB0B-A557-DC55A890C012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92332BB1-7C26-F331-3958-2D9A30E17639}"/>
              </a:ext>
            </a:extLst>
          </p:cNvPr>
          <p:cNvCxnSpPr>
            <a:stCxn id="75" idx="3"/>
            <a:endCxn id="83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252847B2-79C6-0660-2294-4CB131346C73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99644A1-775A-959D-E9D0-F1187418E1FE}"/>
              </a:ext>
            </a:extLst>
          </p:cNvPr>
          <p:cNvCxnSpPr/>
          <p:nvPr/>
        </p:nvCxnSpPr>
        <p:spPr bwMode="auto">
          <a:xfrm>
            <a:off x="4513411" y="765498"/>
            <a:ext cx="0" cy="5544616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5739B30-CB13-4556-F2AC-3C0CD4228B2A}"/>
              </a:ext>
            </a:extLst>
          </p:cNvPr>
          <p:cNvGrpSpPr/>
          <p:nvPr/>
        </p:nvGrpSpPr>
        <p:grpSpPr>
          <a:xfrm>
            <a:off x="5017467" y="3888911"/>
            <a:ext cx="2448272" cy="997107"/>
            <a:chOff x="5881563" y="3933850"/>
            <a:chExt cx="2448272" cy="997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63EA46-6044-EA31-27C6-588432BAF5CF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30DB24-6F17-E2EE-5794-26DC3CF700E7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902534-1B86-B6C2-7070-5A15326283D8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2A9CF-6ABA-E264-B554-70C21678876E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887CC-FC07-136E-5724-6730853413EC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38B18C-A84D-39DE-90D8-145F0F898E69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65503D-F320-BC78-FD10-EB081DF12B7C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4F377B-8303-AED6-923F-D53A880470AE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7EF441D-6596-FF8B-6444-8BFD765733AA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0A8C4-4F20-51AB-4F7E-17029BE0A9D6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78DD5-DC4E-46E1-9FE8-F1826DC94FED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C50D59-54A0-5DE0-3835-5CD2AA333C7B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A3D7A-4493-9E13-3DA1-594745EE6E79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964908-5EC3-D9B4-F179-B7A03806A1C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2F1DB1-E14C-FA81-4D47-A57AE07EEC95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8E6B5B-0CF8-36E1-EC3F-F89674C43D07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346603-34EB-B520-790B-DA64CF33FA16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8CC6806-2410-6AF5-A96D-40393077DF68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458136-598D-17BF-0D64-D268A7A535B9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9953574-5FD0-DF13-84E7-DD1DE4008020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DA3BDD1-74D7-FCFE-B469-C8E2F12C4F47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27E727-9899-7E27-5527-26B5F56F4130}"/>
              </a:ext>
            </a:extLst>
          </p:cNvPr>
          <p:cNvCxnSpPr>
            <a:stCxn id="31" idx="4"/>
            <a:endCxn id="35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939BD0-B8A9-8860-6183-21611E6B7B96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7938FF-1D00-452E-FC84-12F1267E1AFF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498B0A-FF38-9F80-9378-725C76D860E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0C6BB98-14C0-12EB-06B4-DDFE847F57A9}"/>
              </a:ext>
            </a:extLst>
          </p:cNvPr>
          <p:cNvCxnSpPr>
            <a:stCxn id="29" idx="3"/>
            <a:endCxn id="38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EAD9E0E-4D8B-B895-E8BC-94C9AE74A336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B52C2A2-B7CF-4AFE-08C7-255C3714AFA4}"/>
              </a:ext>
            </a:extLst>
          </p:cNvPr>
          <p:cNvCxnSpPr>
            <a:cxnSpLocks/>
            <a:stCxn id="18" idx="0"/>
            <a:endCxn id="12" idx="1"/>
          </p:cNvCxnSpPr>
          <p:nvPr/>
        </p:nvCxnSpPr>
        <p:spPr bwMode="auto">
          <a:xfrm rot="5400000" flipH="1" flipV="1">
            <a:off x="3971273" y="3381475"/>
            <a:ext cx="2545678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3EFD8E-491A-E9B6-F321-189950487873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439DE3-D596-4AA7-7F0B-16F5BD12F30B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549CFC8-69E9-02DA-E404-FE8C49A5C684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8B638B6-7763-6999-F684-E8BA92ED8756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308AA1-EA03-40E3-CDF1-ACE66E01BA0C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1739A7-0C86-CD78-A7AA-2C322CD71592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5C996C-A20C-57DD-BB63-26A3FD5DE67B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CE9AA4-DDD5-F6BF-F579-EC5AE61336FE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D7C21B-B5E7-BBFB-80E8-6BB18B6AD7B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6A73FF-645B-6469-9298-A1C1890EF50B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261E1E-B780-C5B7-C633-7F659A09987F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2521A2-73D3-D4DA-1EB9-B8B45F671AC1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15EEE4E-2AE0-B9EB-806E-0413A8C05D84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7061CCC-B830-4D8C-30E4-3CF3AA37B1D5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E128A10-70ED-201E-7ED1-034FD62F3E49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C23C46D-1AF9-4BAF-4444-D5E9B7F13E49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18D77F0-1248-14EC-D0E8-D3B1BCD5D161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8A86FA8-5607-94AD-DE4C-0DDDD3DA8E9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0B5A0400-4DBB-5735-57A1-A4DAE8123197}"/>
              </a:ext>
            </a:extLst>
          </p:cNvPr>
          <p:cNvCxnSpPr>
            <a:cxnSpLocks/>
            <a:stCxn id="52" idx="3"/>
            <a:endCxn id="90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8C31EEB-94BF-9935-8EBB-FE76ADEB75E5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09B12C8-1466-AAF9-E987-4881495A6735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73328A9-1493-2700-C3EC-8213C11DD22E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E7780B4-3E38-60C8-B89D-11AE7B099C64}"/>
              </a:ext>
            </a:extLst>
          </p:cNvPr>
          <p:cNvCxnSpPr>
            <a:stCxn id="90" idx="4"/>
            <a:endCxn id="94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8EEA582-9FFB-B883-60D0-C1B61DA0883F}"/>
              </a:ext>
            </a:extLst>
          </p:cNvPr>
          <p:cNvGrpSpPr/>
          <p:nvPr/>
        </p:nvGrpSpPr>
        <p:grpSpPr>
          <a:xfrm>
            <a:off x="10413593" y="4368627"/>
            <a:ext cx="1257884" cy="573335"/>
            <a:chOff x="5881563" y="3933850"/>
            <a:chExt cx="1257884" cy="57333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7A9C705-CB68-198C-18E8-BEFE29E9D3CC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4523D75-259F-1F5A-244A-924221B7C484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6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17A975C-CBBC-008C-B6EB-A51BF0A39EC3}"/>
              </a:ext>
            </a:extLst>
          </p:cNvPr>
          <p:cNvCxnSpPr>
            <a:stCxn id="89" idx="3"/>
            <a:endCxn id="97" idx="1"/>
          </p:cNvCxnSpPr>
          <p:nvPr/>
        </p:nvCxnSpPr>
        <p:spPr bwMode="auto">
          <a:xfrm>
            <a:off x="9769996" y="4210305"/>
            <a:ext cx="715605" cy="477798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FC0B14E0-9915-8E20-161D-FC2F88A27E2D}"/>
              </a:ext>
            </a:extLst>
          </p:cNvPr>
          <p:cNvCxnSpPr>
            <a:cxnSpLocks/>
            <a:stCxn id="93" idx="3"/>
            <a:endCxn id="97" idx="1"/>
          </p:cNvCxnSpPr>
          <p:nvPr/>
        </p:nvCxnSpPr>
        <p:spPr bwMode="auto">
          <a:xfrm flipV="1">
            <a:off x="10274052" y="4688103"/>
            <a:ext cx="211549" cy="462031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42A13BB8-5FEF-7D34-2E51-DDB9BDC3CC77}"/>
              </a:ext>
            </a:extLst>
          </p:cNvPr>
          <p:cNvCxnSpPr>
            <a:cxnSpLocks/>
            <a:stCxn id="104" idx="0"/>
            <a:endCxn id="48" idx="1"/>
          </p:cNvCxnSpPr>
          <p:nvPr/>
        </p:nvCxnSpPr>
        <p:spPr bwMode="auto">
          <a:xfrm rot="5400000" flipH="1" flipV="1">
            <a:off x="4419528" y="2933221"/>
            <a:ext cx="1649169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BD7398C-C085-D4AC-12D8-8B28DAE0BDF4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CC1FEB5-F9EB-17FB-B428-A41AA1A01421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BED7496-A888-2621-0581-9C5D2FB9161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45164732-7716-F881-121B-B8DA0B140798}"/>
              </a:ext>
            </a:extLst>
          </p:cNvPr>
          <p:cNvSpPr/>
          <p:nvPr/>
        </p:nvSpPr>
        <p:spPr bwMode="auto">
          <a:xfrm>
            <a:off x="9549543" y="2417334"/>
            <a:ext cx="1518198" cy="57606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3265830-136E-A0CF-ECE1-3EA4303D7AD9}"/>
              </a:ext>
            </a:extLst>
          </p:cNvPr>
          <p:cNvSpPr txBox="1"/>
          <p:nvPr/>
        </p:nvSpPr>
        <p:spPr>
          <a:xfrm>
            <a:off x="9598851" y="2514451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DSS Entry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B63F17A-621D-BD73-4F12-5DEDC5691B8D}"/>
              </a:ext>
            </a:extLst>
          </p:cNvPr>
          <p:cNvCxnSpPr>
            <a:cxnSpLocks/>
            <a:stCxn id="51" idx="0"/>
            <a:endCxn id="104" idx="4"/>
          </p:cNvCxnSpPr>
          <p:nvPr/>
        </p:nvCxnSpPr>
        <p:spPr bwMode="auto">
          <a:xfrm flipV="1">
            <a:off x="5161483" y="4128466"/>
            <a:ext cx="0" cy="60847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8E1EC54-75D1-7814-191B-9ECE0D281C98}"/>
              </a:ext>
            </a:extLst>
          </p:cNvPr>
          <p:cNvCxnSpPr>
            <a:cxnSpLocks/>
            <a:endCxn id="105" idx="4"/>
          </p:cNvCxnSpPr>
          <p:nvPr/>
        </p:nvCxnSpPr>
        <p:spPr bwMode="auto">
          <a:xfrm flipH="1" flipV="1">
            <a:off x="10308642" y="2993398"/>
            <a:ext cx="21838" cy="1700966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8B4D4F2-A7E7-89BF-04EA-3B5DBBB7E871}"/>
              </a:ext>
            </a:extLst>
          </p:cNvPr>
          <p:cNvSpPr/>
          <p:nvPr/>
        </p:nvSpPr>
        <p:spPr bwMode="auto">
          <a:xfrm>
            <a:off x="4841716" y="1299355"/>
            <a:ext cx="6958652" cy="4993284"/>
          </a:xfrm>
          <a:prstGeom prst="rect">
            <a:avLst/>
          </a:prstGeom>
          <a:solidFill>
            <a:schemeClr val="tx1">
              <a:alpha val="64409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564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5EC1-2715-15E9-5ADB-51DC3E0F1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11CB51-561A-9DA2-8537-7131AAB00B7C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63064" y="3605496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CD8D9D4-BFCC-78FD-7AF2-A47946B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B0AB8DA-9C68-8895-3A6B-EDD1AFC7628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E9EB3D-22E6-9E58-4FA6-F23C5357C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339FC0-C326-2B7D-491D-398FBADADE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61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D31A80-90E9-4DEE-7ECE-6B22359C1AD6}"/>
              </a:ext>
            </a:extLst>
          </p:cNvPr>
          <p:cNvSpPr/>
          <p:nvPr/>
        </p:nvSpPr>
        <p:spPr bwMode="auto">
          <a:xfrm>
            <a:off x="2137147" y="2565698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27AE6-1C67-9489-169C-456A3CEA1004}"/>
              </a:ext>
            </a:extLst>
          </p:cNvPr>
          <p:cNvGrpSpPr/>
          <p:nvPr/>
        </p:nvGrpSpPr>
        <p:grpSpPr>
          <a:xfrm>
            <a:off x="599281" y="3274562"/>
            <a:ext cx="1008111" cy="589292"/>
            <a:chOff x="7007993" y="2207854"/>
            <a:chExt cx="1008111" cy="5892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1B8A19-DE20-F713-DA81-D925A1D3EF09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1B2963-6BFC-573E-2913-7E62C2448F6A}"/>
                    </a:ext>
                  </a:extLst>
                </p:cNvPr>
                <p:cNvSpPr txBox="1"/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1B2963-6BFC-573E-2913-7E62C2448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92B6139-7E85-DD3C-5915-FF609CDF23AC}"/>
              </a:ext>
            </a:extLst>
          </p:cNvPr>
          <p:cNvSpPr/>
          <p:nvPr/>
        </p:nvSpPr>
        <p:spPr bwMode="auto">
          <a:xfrm>
            <a:off x="75032" y="2838343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33EC324-95EF-F637-CE36-D7C5F4E455C7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3992446"/>
            <a:ext cx="2137147" cy="650459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265FF7-9059-02E1-0398-7C4E2E54CFF6}"/>
              </a:ext>
            </a:extLst>
          </p:cNvPr>
          <p:cNvSpPr txBox="1"/>
          <p:nvPr/>
        </p:nvSpPr>
        <p:spPr>
          <a:xfrm>
            <a:off x="287984" y="431100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00E47B-8033-0A29-5CC8-82780CC89A34}"/>
              </a:ext>
            </a:extLst>
          </p:cNvPr>
          <p:cNvSpPr txBox="1"/>
          <p:nvPr/>
        </p:nvSpPr>
        <p:spPr>
          <a:xfrm>
            <a:off x="846304" y="2983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FF84D2-4A08-C74B-AE6C-54B9988B032C}"/>
              </a:ext>
            </a:extLst>
          </p:cNvPr>
          <p:cNvSpPr/>
          <p:nvPr/>
        </p:nvSpPr>
        <p:spPr bwMode="auto">
          <a:xfrm>
            <a:off x="1875614" y="2273205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6780B94-A2DA-214C-6958-81A028955F3F}"/>
              </a:ext>
            </a:extLst>
          </p:cNvPr>
          <p:cNvSpPr/>
          <p:nvPr/>
        </p:nvSpPr>
        <p:spPr bwMode="auto">
          <a:xfrm>
            <a:off x="4945459" y="3637468"/>
            <a:ext cx="6840760" cy="209894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C3692D-17F1-3919-F612-C0DAD11AEA32}"/>
              </a:ext>
            </a:extLst>
          </p:cNvPr>
          <p:cNvSpPr txBox="1"/>
          <p:nvPr/>
        </p:nvSpPr>
        <p:spPr>
          <a:xfrm>
            <a:off x="5185182" y="5403993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51F63-B4A7-382E-0D18-23F6855EF800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E903FF-7E74-EB43-5D19-59A3149A217D}"/>
              </a:ext>
            </a:extLst>
          </p:cNvPr>
          <p:cNvGrpSpPr/>
          <p:nvPr/>
        </p:nvGrpSpPr>
        <p:grpSpPr>
          <a:xfrm>
            <a:off x="5017467" y="3888911"/>
            <a:ext cx="2448272" cy="573335"/>
            <a:chOff x="5881563" y="3933850"/>
            <a:chExt cx="2448272" cy="57333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8C2E16-6A69-5C65-EC8F-108C3CAF61F6}"/>
                </a:ext>
              </a:extLst>
            </p:cNvPr>
            <p:cNvSpPr/>
            <p:nvPr/>
          </p:nvSpPr>
          <p:spPr bwMode="auto">
            <a:xfrm>
              <a:off x="5953571" y="3999467"/>
              <a:ext cx="237626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E0232FC-DC1A-0A6A-5AAA-5A8766FE8F3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2A665EA-60F6-F807-4856-53FB76DC26BF}"/>
              </a:ext>
            </a:extLst>
          </p:cNvPr>
          <p:cNvCxnSpPr>
            <a:cxnSpLocks/>
            <a:stCxn id="66" idx="0"/>
            <a:endCxn id="63" idx="1"/>
          </p:cNvCxnSpPr>
          <p:nvPr/>
        </p:nvCxnSpPr>
        <p:spPr bwMode="auto">
          <a:xfrm rot="5400000" flipH="1" flipV="1">
            <a:off x="4395289" y="2957459"/>
            <a:ext cx="1697646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7D6083-FE92-3239-69DD-2AAEFA636978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2E6122-8FDD-5456-DD7E-459C574E853E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B8F056-09AE-51DF-F827-E375FE7B5625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201F19E-52DB-6B22-C32B-BB0CFCF2A0CB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1A1D19-95EB-AC3D-4082-A22915F04FD0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8D5B47E-9FAA-5578-46FD-7B397F7D1DA0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29306E-DB38-A42E-E3C9-1ADDC2C26B7A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34A8362-1DCF-DF68-98DA-470DD1F96901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7CC83FF-0D21-CBA6-955F-10453A6A6BD5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E4EAA303-55B9-A875-60D6-93824E8B9033}"/>
              </a:ext>
            </a:extLst>
          </p:cNvPr>
          <p:cNvCxnSpPr>
            <a:cxnSpLocks/>
            <a:stCxn id="68" idx="3"/>
            <a:endCxn id="76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61A150-56C8-F845-C3C7-109A261BD85A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E3387DF-9BB3-A12F-2C7F-53ED66DCAE16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8AA3DDB-E7DE-748E-BB70-2064015FFB1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E020D5-9148-EC00-C702-5B04661BE3DA}"/>
              </a:ext>
            </a:extLst>
          </p:cNvPr>
          <p:cNvCxnSpPr>
            <a:stCxn id="76" idx="4"/>
            <a:endCxn id="80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D6A72A9-3630-3B29-4D80-F3499351DEF2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2EC93D4-27AF-B535-851D-EF808DCE4737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0D2124D-EA57-EB68-650E-BE6A32AE5A3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7C7C9BCB-2837-0EE3-CA8D-26D7C9B25621}"/>
              </a:ext>
            </a:extLst>
          </p:cNvPr>
          <p:cNvCxnSpPr>
            <a:stCxn id="75" idx="3"/>
            <a:endCxn id="83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40D5B706-BEB6-581C-A91F-38F3C891EAB9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C557CF9-73C4-6F8D-E734-BE7554E32862}"/>
              </a:ext>
            </a:extLst>
          </p:cNvPr>
          <p:cNvCxnSpPr/>
          <p:nvPr/>
        </p:nvCxnSpPr>
        <p:spPr bwMode="auto">
          <a:xfrm>
            <a:off x="4513411" y="765498"/>
            <a:ext cx="0" cy="5544616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8121ABE-EDE3-6ACE-2CE2-408F509C6D40}"/>
              </a:ext>
            </a:extLst>
          </p:cNvPr>
          <p:cNvGrpSpPr/>
          <p:nvPr/>
        </p:nvGrpSpPr>
        <p:grpSpPr>
          <a:xfrm>
            <a:off x="5017467" y="3888911"/>
            <a:ext cx="2448272" cy="997107"/>
            <a:chOff x="5881563" y="3933850"/>
            <a:chExt cx="2448272" cy="997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96C70-596F-C8B4-08BE-CB232B5086FE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17FB-8950-66EA-1DBD-1CCD095DE362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51873D-E2AE-5EB1-D096-28D040383E0A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451AB-3492-3A60-6A5D-85B4FAD9820A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BB49F-CEEE-DED8-6A3A-3CF2C181A59E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5DEDC0-AFD5-856F-6D39-2D8DB582E490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882813-AF81-67BF-FB4B-1A84856BE695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152130-5FD8-6F89-A18A-21FB3B30DE7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43EDB4-ED29-0527-0E2D-822290171E9F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160BFE-EBB5-96A7-72C0-FD568AC78E0A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745A2-51E7-D0DC-A602-3FA3B9410C02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2542C4-B925-2025-53F0-3A8DA7D05A1A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D19830-2096-C12A-7B33-D1C5D6C9C71D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04C3A8-EE6C-B84D-3FC8-B1656A2201C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C49E07-4BE8-18B2-6608-862F68D5605D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0DFCE18-4C5C-E72E-B9A9-CC413FBF1077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6D5B61A-B3A2-0B64-69E4-09AE428AFF0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7246FFD-4C46-B7C9-EFC4-6B4037B6BFEF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5C49E9-958A-DD88-1822-E287C3A876F2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BAF0E3-32D7-F2A4-D0A5-B0825DD8FCAA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689E47-F5C5-EB41-2367-9DAE4AA76ED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664CD5-8B43-793F-06E9-6862F53F5635}"/>
              </a:ext>
            </a:extLst>
          </p:cNvPr>
          <p:cNvCxnSpPr>
            <a:stCxn id="31" idx="4"/>
            <a:endCxn id="35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37680F1-6C13-2491-E495-92757E6E544F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95D2BA-C010-A0E0-DF1D-F903EA5AEB56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1DBBFA-69E3-0676-A33E-71592C7325C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FF822DD-D7F7-365D-C2A5-AE9AC9632DD7}"/>
              </a:ext>
            </a:extLst>
          </p:cNvPr>
          <p:cNvCxnSpPr>
            <a:stCxn id="29" idx="3"/>
            <a:endCxn id="38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FA17BA-D8E2-148F-9185-810842CD971B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3913F7A-D27F-5F42-970D-6AAA6227142B}"/>
              </a:ext>
            </a:extLst>
          </p:cNvPr>
          <p:cNvCxnSpPr>
            <a:cxnSpLocks/>
            <a:stCxn id="18" idx="0"/>
            <a:endCxn id="12" idx="1"/>
          </p:cNvCxnSpPr>
          <p:nvPr/>
        </p:nvCxnSpPr>
        <p:spPr bwMode="auto">
          <a:xfrm rot="5400000" flipH="1" flipV="1">
            <a:off x="3971273" y="3381475"/>
            <a:ext cx="2545678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5CED59-533D-B14E-B0E6-8C055DA1DA79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08E13D-838A-DB4B-8EB1-82CC2E80EC28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951622-DEC4-D2D3-59BB-A088DFFB97D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8D3FA02-EC9F-37EE-9956-C5692BD32D5A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D55021-11E1-0ED1-E231-C7178925A3FF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0DD3B2-33D7-13BA-7B38-9F736129C345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98C064-741E-FEDA-1D24-666E4CF17C6E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7D38AD6-8A4C-0C19-283C-323D66012A8A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F545864-69DC-9643-2D6C-7ADEE2CC60E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50A2D64-B126-32D5-D509-9C1709985965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51FBF0-7121-CF98-48E2-1219D0B5C87C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5E6976-0CE6-62DE-852E-CB893CACD84C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EBABA7-D378-98D5-F29E-FC2971F16CC5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6A84B6-561C-19FC-F72F-41293BE25600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506E14-E5E0-0E2D-2124-BDBCE2023842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8150511-00AC-D588-EE43-BBCCCF322DE9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C06B463-9A65-FC9F-007D-DE24CAB5E0C2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8CF7547-39B3-4781-7ECD-EBE38EFCCCCB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C273A91E-A4B6-715D-3890-22B870E40D17}"/>
              </a:ext>
            </a:extLst>
          </p:cNvPr>
          <p:cNvCxnSpPr>
            <a:cxnSpLocks/>
            <a:stCxn id="52" idx="3"/>
            <a:endCxn id="90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8E8D991-E939-11BF-B8DB-690CF21A1BDC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B55532A-54B9-DEBA-0BDB-13FEDFAE9287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808F86-8B92-3A2D-4D97-DC78CE7ED6D0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AB28A41-2052-C8C1-4F6E-9ADAD82DBE30}"/>
              </a:ext>
            </a:extLst>
          </p:cNvPr>
          <p:cNvCxnSpPr>
            <a:stCxn id="90" idx="4"/>
            <a:endCxn id="94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891B5E-91A2-204C-8411-2379A7A82465}"/>
              </a:ext>
            </a:extLst>
          </p:cNvPr>
          <p:cNvGrpSpPr/>
          <p:nvPr/>
        </p:nvGrpSpPr>
        <p:grpSpPr>
          <a:xfrm>
            <a:off x="10413593" y="4368627"/>
            <a:ext cx="1257884" cy="573335"/>
            <a:chOff x="5881563" y="3933850"/>
            <a:chExt cx="1257884" cy="57333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4301237-6E5E-E662-2E29-0B81B81A9031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F396FC4-8ECA-A6A8-247C-3CC25D2FD6A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6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14522BC1-BAD9-266C-12A0-D2E17AA1D5A3}"/>
              </a:ext>
            </a:extLst>
          </p:cNvPr>
          <p:cNvCxnSpPr>
            <a:stCxn id="89" idx="3"/>
            <a:endCxn id="97" idx="1"/>
          </p:cNvCxnSpPr>
          <p:nvPr/>
        </p:nvCxnSpPr>
        <p:spPr bwMode="auto">
          <a:xfrm>
            <a:off x="9769996" y="4210305"/>
            <a:ext cx="715605" cy="477798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E30610C-42D9-6C13-98F8-D3EA909CBBFB}"/>
              </a:ext>
            </a:extLst>
          </p:cNvPr>
          <p:cNvCxnSpPr>
            <a:cxnSpLocks/>
            <a:stCxn id="93" idx="3"/>
            <a:endCxn id="97" idx="1"/>
          </p:cNvCxnSpPr>
          <p:nvPr/>
        </p:nvCxnSpPr>
        <p:spPr bwMode="auto">
          <a:xfrm flipV="1">
            <a:off x="10274052" y="4688103"/>
            <a:ext cx="211549" cy="462031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F7E1BAED-7BD3-803A-ACDA-00F6273641DB}"/>
              </a:ext>
            </a:extLst>
          </p:cNvPr>
          <p:cNvCxnSpPr>
            <a:cxnSpLocks/>
            <a:stCxn id="104" idx="0"/>
            <a:endCxn id="48" idx="1"/>
          </p:cNvCxnSpPr>
          <p:nvPr/>
        </p:nvCxnSpPr>
        <p:spPr bwMode="auto">
          <a:xfrm rot="5400000" flipH="1" flipV="1">
            <a:off x="4419528" y="2933221"/>
            <a:ext cx="1649169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24CE378-149B-89DD-B938-B68D8DDA475D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701A90D-4D29-9289-31D3-A481E591A875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99DD427-BDE0-D6A9-A76C-FE1085B60E9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304C0587-6DFA-0753-6E1B-AD0828F23A45}"/>
              </a:ext>
            </a:extLst>
          </p:cNvPr>
          <p:cNvSpPr/>
          <p:nvPr/>
        </p:nvSpPr>
        <p:spPr bwMode="auto">
          <a:xfrm>
            <a:off x="9549543" y="2417334"/>
            <a:ext cx="1518198" cy="57606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7EC62B-2337-2657-78C6-BE418A070FFE}"/>
              </a:ext>
            </a:extLst>
          </p:cNvPr>
          <p:cNvSpPr txBox="1"/>
          <p:nvPr/>
        </p:nvSpPr>
        <p:spPr>
          <a:xfrm>
            <a:off x="9598851" y="2514451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DSS Entry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1F99AA6-6B1B-7D4B-2067-6F55321748D3}"/>
              </a:ext>
            </a:extLst>
          </p:cNvPr>
          <p:cNvCxnSpPr>
            <a:cxnSpLocks/>
            <a:stCxn id="51" idx="0"/>
            <a:endCxn id="104" idx="4"/>
          </p:cNvCxnSpPr>
          <p:nvPr/>
        </p:nvCxnSpPr>
        <p:spPr bwMode="auto">
          <a:xfrm flipV="1">
            <a:off x="5161483" y="4128466"/>
            <a:ext cx="0" cy="60847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4BF9BA4-6D2E-1ACE-C219-E38CDFB82B78}"/>
              </a:ext>
            </a:extLst>
          </p:cNvPr>
          <p:cNvCxnSpPr>
            <a:cxnSpLocks/>
            <a:endCxn id="105" idx="4"/>
          </p:cNvCxnSpPr>
          <p:nvPr/>
        </p:nvCxnSpPr>
        <p:spPr bwMode="auto">
          <a:xfrm flipH="1" flipV="1">
            <a:off x="10308642" y="2993398"/>
            <a:ext cx="21838" cy="1700966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C4C08B6-F6F0-EFC9-7A61-B65F5D7DBEF2}"/>
              </a:ext>
            </a:extLst>
          </p:cNvPr>
          <p:cNvSpPr/>
          <p:nvPr/>
        </p:nvSpPr>
        <p:spPr bwMode="auto">
          <a:xfrm>
            <a:off x="0" y="1343793"/>
            <a:ext cx="4430782" cy="4993284"/>
          </a:xfrm>
          <a:prstGeom prst="rect">
            <a:avLst/>
          </a:prstGeom>
          <a:solidFill>
            <a:schemeClr val="tx1">
              <a:alpha val="64409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30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7670B-B26A-DA33-B017-A4A97D35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5F1709-1BBE-3138-C50C-5A21CF6D3404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63064" y="3605496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D89006C-7328-1BE6-D0EB-746D0E27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D7D9E742-DD2D-55EA-9FD4-6C6E1BCF582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EBC5E-EE50-1F82-531D-7B34B17B03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4F0417-C2A4-D582-B63E-CA409E011E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62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6E739-199C-1038-A714-AE139C781129}"/>
              </a:ext>
            </a:extLst>
          </p:cNvPr>
          <p:cNvSpPr/>
          <p:nvPr/>
        </p:nvSpPr>
        <p:spPr bwMode="auto">
          <a:xfrm>
            <a:off x="2137147" y="2565698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EDD0D9-C878-F0A3-84A9-84F8EFA5AB4D}"/>
              </a:ext>
            </a:extLst>
          </p:cNvPr>
          <p:cNvGrpSpPr/>
          <p:nvPr/>
        </p:nvGrpSpPr>
        <p:grpSpPr>
          <a:xfrm>
            <a:off x="602034" y="3272366"/>
            <a:ext cx="1008111" cy="591488"/>
            <a:chOff x="7010746" y="2205658"/>
            <a:chExt cx="1008111" cy="591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BABA23-6A36-E5D1-B747-59A396DEE2B5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D20BE5-E9F1-F0CB-0992-BC407D4E396C}"/>
                    </a:ext>
                  </a:extLst>
                </p:cNvPr>
                <p:cNvSpPr txBox="1"/>
                <p:nvPr/>
              </p:nvSpPr>
              <p:spPr>
                <a:xfrm>
                  <a:off x="7010746" y="2205658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2940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F294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D20BE5-E9F1-F0CB-0992-BC407D4E3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746" y="2205658"/>
                  <a:ext cx="100811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1A1564F-8FDA-AB11-3E20-15437662A0BE}"/>
              </a:ext>
            </a:extLst>
          </p:cNvPr>
          <p:cNvSpPr/>
          <p:nvPr/>
        </p:nvSpPr>
        <p:spPr bwMode="auto">
          <a:xfrm>
            <a:off x="75032" y="2838343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25ABDB4-6AFF-0CEF-18C4-830C60C43E9E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3992446"/>
            <a:ext cx="2137147" cy="650459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9D9DA0-F3C2-6FB3-464D-45682C5B8BEA}"/>
              </a:ext>
            </a:extLst>
          </p:cNvPr>
          <p:cNvSpPr txBox="1"/>
          <p:nvPr/>
        </p:nvSpPr>
        <p:spPr>
          <a:xfrm>
            <a:off x="287984" y="431100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F3B550-8E3D-D50B-D357-12AC9BD9C12C}"/>
              </a:ext>
            </a:extLst>
          </p:cNvPr>
          <p:cNvSpPr txBox="1"/>
          <p:nvPr/>
        </p:nvSpPr>
        <p:spPr>
          <a:xfrm>
            <a:off x="846304" y="2983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3FD89C9-4079-3488-F73B-D373AC04248A}"/>
              </a:ext>
            </a:extLst>
          </p:cNvPr>
          <p:cNvSpPr/>
          <p:nvPr/>
        </p:nvSpPr>
        <p:spPr bwMode="auto">
          <a:xfrm>
            <a:off x="1875614" y="2273205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A89BBF1-AB29-3A45-C1FC-C9786CEC05FD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5FC11B-8D90-6A38-25EA-C1C0AF415B47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F665C6-1CDA-8A6B-7671-2B1C760D42BD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621724D-7ABA-F81A-83FB-11548B49B1BE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C2E1A1-CCD9-8823-0E25-79E9B2D3BA72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9161028-99C8-0AD6-369D-AF31AA67FF96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78AC5C6-F844-57AE-E5B9-44E61E5FC2C6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F4C46E-4813-2C7F-D19C-F0572485AA43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14B24C-C91E-0463-F3F6-94016BA8DCCE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40B6F29-8975-DA8C-EBC9-493F7BAB57FF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99D157B-EA7A-2304-1EDF-72BD4BEE5AA5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E27A34B-62B6-5C89-E3A9-133EACD1E6D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F87803A-4264-0126-8FA5-D5C3FF6044D4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464795F-E41D-685C-7A93-1ADB56F3F79F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660EDEB-85F3-45E0-9CF9-622C12E7D874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87AAE363-34AC-F157-2BB2-6CD37F539D2A}"/>
              </a:ext>
            </a:extLst>
          </p:cNvPr>
          <p:cNvCxnSpPr>
            <a:cxnSpLocks/>
            <a:stCxn id="68" idx="3"/>
            <a:endCxn id="76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658A23-C354-E856-2DAA-CD0BD993F512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2A7D44F-3E83-DCDD-5401-E3A7182FA46B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3C195D3-9DE5-2778-8D58-93AAB56CB04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A0A22D4-E48B-9706-C0C6-6E18868404E7}"/>
              </a:ext>
            </a:extLst>
          </p:cNvPr>
          <p:cNvCxnSpPr>
            <a:stCxn id="76" idx="4"/>
            <a:endCxn id="80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182CCAE-78A9-3413-AD29-84EF32F0CF44}"/>
              </a:ext>
            </a:extLst>
          </p:cNvPr>
          <p:cNvGrpSpPr/>
          <p:nvPr/>
        </p:nvGrpSpPr>
        <p:grpSpPr>
          <a:xfrm>
            <a:off x="10413593" y="4368627"/>
            <a:ext cx="1257884" cy="573335"/>
            <a:chOff x="5881563" y="3933850"/>
            <a:chExt cx="1257884" cy="5733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91FE7B5-3F0E-21B2-C2EF-5B86A389D244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D700209-A0EE-163C-7563-5841E887DF59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6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55754AB9-E863-5640-B8A5-66266CF7FEBE}"/>
              </a:ext>
            </a:extLst>
          </p:cNvPr>
          <p:cNvCxnSpPr>
            <a:stCxn id="75" idx="3"/>
            <a:endCxn id="83" idx="1"/>
          </p:cNvCxnSpPr>
          <p:nvPr/>
        </p:nvCxnSpPr>
        <p:spPr bwMode="auto">
          <a:xfrm>
            <a:off x="9769996" y="4210305"/>
            <a:ext cx="715605" cy="477798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4E145C55-24D7-0E56-EC23-5B4888CEE521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 bwMode="auto">
          <a:xfrm flipV="1">
            <a:off x="10274052" y="4688103"/>
            <a:ext cx="211549" cy="462031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8A0E1CB-FDE9-47B3-967C-F3F1B5C88136}"/>
              </a:ext>
            </a:extLst>
          </p:cNvPr>
          <p:cNvCxnSpPr/>
          <p:nvPr/>
        </p:nvCxnSpPr>
        <p:spPr bwMode="auto">
          <a:xfrm>
            <a:off x="4513411" y="765498"/>
            <a:ext cx="0" cy="5544616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6AC6CF64-2764-912B-AD50-29FCD6B5FC7C}"/>
              </a:ext>
            </a:extLst>
          </p:cNvPr>
          <p:cNvCxnSpPr>
            <a:cxnSpLocks/>
            <a:endCxn id="65" idx="2"/>
          </p:cNvCxnSpPr>
          <p:nvPr/>
        </p:nvCxnSpPr>
        <p:spPr bwMode="auto">
          <a:xfrm flipV="1">
            <a:off x="0" y="5734050"/>
            <a:ext cx="6277607" cy="36004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2877861-2333-4624-80BE-40C8B228C157}"/>
              </a:ext>
            </a:extLst>
          </p:cNvPr>
          <p:cNvSpPr/>
          <p:nvPr/>
        </p:nvSpPr>
        <p:spPr bwMode="auto">
          <a:xfrm>
            <a:off x="0" y="765498"/>
            <a:ext cx="4492167" cy="5544616"/>
          </a:xfrm>
          <a:prstGeom prst="rect">
            <a:avLst/>
          </a:prstGeom>
          <a:solidFill>
            <a:schemeClr val="tx1">
              <a:alpha val="64409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93FBEBF5-EC21-6DE3-D451-0292A71AAB88}"/>
              </a:ext>
            </a:extLst>
          </p:cNvPr>
          <p:cNvCxnSpPr>
            <a:cxnSpLocks/>
            <a:stCxn id="12" idx="0"/>
            <a:endCxn id="63" idx="1"/>
          </p:cNvCxnSpPr>
          <p:nvPr/>
        </p:nvCxnSpPr>
        <p:spPr bwMode="auto">
          <a:xfrm rot="5400000" flipH="1" flipV="1">
            <a:off x="4419528" y="2933221"/>
            <a:ext cx="1649169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FE7351-3F7E-9179-44F5-38AA0F169D7E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FC529-409B-9B66-C9E9-8EEFE9C0CB0F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76F97B-C84E-F475-3127-B2ECF611312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034DAEE-4F09-0365-0EBB-DDB2FCCB4374}"/>
              </a:ext>
            </a:extLst>
          </p:cNvPr>
          <p:cNvSpPr/>
          <p:nvPr/>
        </p:nvSpPr>
        <p:spPr bwMode="auto">
          <a:xfrm>
            <a:off x="9549543" y="2417334"/>
            <a:ext cx="1518198" cy="576064"/>
          </a:xfrm>
          <a:prstGeom prst="ellipse">
            <a:avLst/>
          </a:prstGeom>
          <a:noFill/>
          <a:ln w="19050" cap="flat" cmpd="sng" algn="ctr">
            <a:solidFill>
              <a:srgbClr val="FF7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39678-7129-0333-2E34-B15D2621D9E4}"/>
              </a:ext>
            </a:extLst>
          </p:cNvPr>
          <p:cNvSpPr txBox="1"/>
          <p:nvPr/>
        </p:nvSpPr>
        <p:spPr>
          <a:xfrm>
            <a:off x="9598851" y="2514451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DSS Entry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4AA62B-52A4-F186-2034-A2BEB0D91EF6}"/>
              </a:ext>
            </a:extLst>
          </p:cNvPr>
          <p:cNvCxnSpPr>
            <a:cxnSpLocks/>
            <a:stCxn id="66" idx="0"/>
            <a:endCxn id="12" idx="4"/>
          </p:cNvCxnSpPr>
          <p:nvPr/>
        </p:nvCxnSpPr>
        <p:spPr bwMode="auto">
          <a:xfrm flipV="1">
            <a:off x="5161483" y="4128466"/>
            <a:ext cx="0" cy="60847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64005C-298C-EF9D-1E3A-E2FECC0A5C52}"/>
              </a:ext>
            </a:extLst>
          </p:cNvPr>
          <p:cNvCxnSpPr>
            <a:cxnSpLocks/>
            <a:endCxn id="19" idx="4"/>
          </p:cNvCxnSpPr>
          <p:nvPr/>
        </p:nvCxnSpPr>
        <p:spPr bwMode="auto">
          <a:xfrm flipH="1" flipV="1">
            <a:off x="10308642" y="2993398"/>
            <a:ext cx="21838" cy="1700966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8023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1FA14-9AEC-78DD-0E01-F566A4BE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6178E6C6-383D-2791-F085-04293FF0EAD1}"/>
                  </a:ext>
                </a:extLst>
              </p:cNvPr>
              <p:cNvSpPr/>
              <p:nvPr/>
            </p:nvSpPr>
            <p:spPr bwMode="auto">
              <a:xfrm>
                <a:off x="8640006" y="1236308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RobustFrame1.png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RobustFrame2.png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RobustFrame3.png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RobustFrame4.png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RobustFrame5.png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en-DE" sz="1800" b="1" i="0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Arial" charset="0"/>
                  </a:rPr>
                  <a:t>+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robustPathNodes.csv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en-DE" sz="1800" b="1" i="0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Arial" charset="0"/>
                  </a:rPr>
                  <a:t>+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robustBreakdown.csv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RobustAnimation.gif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6178E6C6-383D-2791-F085-04293FF0E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40006" y="1236308"/>
                <a:ext cx="3365363" cy="36668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5D89B7-DD16-4456-6BB3-0891E6467308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891456" y="2466780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7DCCE8A-8EED-907D-5DFC-D7C5B0823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A84DBE8-C24B-B565-D7D4-F105D57976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85810E-BBDC-1D27-366F-931CF46FCD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F7C6F5-C739-FD45-B4D2-B33A3CC66E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63</a:t>
            </a:fld>
            <a:endParaRPr lang="en-GB" dirty="0">
              <a:solidFill>
                <a:srgbClr val="7F7F7F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E654A8-DCE3-E538-F13F-3D9D5DFA2522}"/>
              </a:ext>
            </a:extLst>
          </p:cNvPr>
          <p:cNvCxnSpPr>
            <a:cxnSpLocks/>
          </p:cNvCxnSpPr>
          <p:nvPr/>
        </p:nvCxnSpPr>
        <p:spPr bwMode="auto">
          <a:xfrm>
            <a:off x="0" y="2637706"/>
            <a:ext cx="12092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1AFCDB-FE3E-BB10-5465-04BF52C3B94C}"/>
              </a:ext>
            </a:extLst>
          </p:cNvPr>
          <p:cNvCxnSpPr>
            <a:cxnSpLocks/>
          </p:cNvCxnSpPr>
          <p:nvPr/>
        </p:nvCxnSpPr>
        <p:spPr bwMode="auto">
          <a:xfrm>
            <a:off x="120923" y="1269554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DFECFA7-306E-41FA-5035-88085F14054B}"/>
                  </a:ext>
                </a:extLst>
              </p:cNvPr>
              <p:cNvSpPr/>
              <p:nvPr/>
            </p:nvSpPr>
            <p:spPr bwMode="auto">
              <a:xfrm>
                <a:off x="192930" y="843022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edges_03.csv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edges_04.csv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edges_05.csv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DFECFA7-306E-41FA-5035-88085F140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930" y="843022"/>
                <a:ext cx="3365363" cy="36668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D1F5AAD-FFC4-DEE2-A6AD-7CFE304D6EB3}"/>
              </a:ext>
            </a:extLst>
          </p:cNvPr>
          <p:cNvSpPr/>
          <p:nvPr/>
        </p:nvSpPr>
        <p:spPr bwMode="auto">
          <a:xfrm>
            <a:off x="5665539" y="3811884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AC3409-5287-4E7E-029D-F081FFC8B634}"/>
              </a:ext>
            </a:extLst>
          </p:cNvPr>
          <p:cNvSpPr/>
          <p:nvPr/>
        </p:nvSpPr>
        <p:spPr bwMode="auto">
          <a:xfrm>
            <a:off x="5665539" y="1426982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F367EB5-7CCC-CF7C-8085-AEF9A2422FF7}"/>
              </a:ext>
            </a:extLst>
          </p:cNvPr>
          <p:cNvSpPr/>
          <p:nvPr/>
        </p:nvSpPr>
        <p:spPr bwMode="auto">
          <a:xfrm>
            <a:off x="3603424" y="1699627"/>
            <a:ext cx="288032" cy="1539079"/>
          </a:xfrm>
          <a:prstGeom prst="rightBrace">
            <a:avLst/>
          </a:prstGeom>
          <a:solidFill>
            <a:srgbClr val="DDDDDD">
              <a:alpha val="2300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60A33B8-2F0A-0048-DE7B-8D424171AA54}"/>
              </a:ext>
            </a:extLst>
          </p:cNvPr>
          <p:cNvCxnSpPr>
            <a:cxnSpLocks/>
          </p:cNvCxnSpPr>
          <p:nvPr/>
        </p:nvCxnSpPr>
        <p:spPr bwMode="auto">
          <a:xfrm flipV="1">
            <a:off x="3073251" y="2853730"/>
            <a:ext cx="2592288" cy="652846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C26202-9C4D-E36D-3A22-ADA7AB8DE93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21123" y="3506576"/>
            <a:ext cx="2448272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A2C1AA2-4747-D525-6245-74BA9FE56301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344914" y="3531057"/>
            <a:ext cx="1345106" cy="1296144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B43504C6-6018-CA98-3BB9-D2C9D583D65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650341" y="2214796"/>
            <a:ext cx="3510118" cy="252027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AF12987-4965-F9A9-AFD0-C77217A8749C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7" y="1728568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350E37-A620-501F-BC1B-A33BCDBC36B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206164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87A42B-A837-ACF6-2614-295FAF893C6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242168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571102-80C9-4573-D724-1EA2B2092035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278172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612CA0E-C584-25B8-2792-1718E88BBC9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3069754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68F8F40-635D-2877-4F6A-9A27F278D465}"/>
              </a:ext>
            </a:extLst>
          </p:cNvPr>
          <p:cNvGrpSpPr/>
          <p:nvPr/>
        </p:nvGrpSpPr>
        <p:grpSpPr>
          <a:xfrm>
            <a:off x="4143675" y="2135846"/>
            <a:ext cx="1008111" cy="589292"/>
            <a:chOff x="7600059" y="2135846"/>
            <a:chExt cx="1008111" cy="5892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577F91-8A7F-AAC7-DA1F-B843BD09A480}"/>
                </a:ext>
              </a:extLst>
            </p:cNvPr>
            <p:cNvSpPr/>
            <p:nvPr/>
          </p:nvSpPr>
          <p:spPr bwMode="auto">
            <a:xfrm>
              <a:off x="7730827" y="2140363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9C845C-9CD6-EF88-E193-F189258D58C7}"/>
                    </a:ext>
                  </a:extLst>
                </p:cNvPr>
                <p:cNvSpPr txBox="1"/>
                <p:nvPr/>
              </p:nvSpPr>
              <p:spPr>
                <a:xfrm>
                  <a:off x="7600059" y="2135846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9C845C-9CD6-EF88-E193-F189258D5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059" y="2135846"/>
                  <a:ext cx="100811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F3710-4E97-EDC2-809B-5DF4BB9AFE52}"/>
              </a:ext>
            </a:extLst>
          </p:cNvPr>
          <p:cNvSpPr txBox="1"/>
          <p:nvPr/>
        </p:nvSpPr>
        <p:spPr>
          <a:xfrm>
            <a:off x="3816376" y="31722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1F4B9-746B-A6D7-DE5C-D017CEDE07F0}"/>
              </a:ext>
            </a:extLst>
          </p:cNvPr>
          <p:cNvSpPr txBox="1"/>
          <p:nvPr/>
        </p:nvSpPr>
        <p:spPr>
          <a:xfrm>
            <a:off x="3433291" y="4920983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65B343-AB01-F453-8FB9-FC36250DCA27}"/>
              </a:ext>
            </a:extLst>
          </p:cNvPr>
          <p:cNvSpPr/>
          <p:nvPr/>
        </p:nvSpPr>
        <p:spPr bwMode="auto">
          <a:xfrm>
            <a:off x="5404006" y="113448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735BAA-F52A-0097-AF42-03058A36B196}"/>
              </a:ext>
            </a:extLst>
          </p:cNvPr>
          <p:cNvSpPr/>
          <p:nvPr/>
        </p:nvSpPr>
        <p:spPr bwMode="auto">
          <a:xfrm>
            <a:off x="5404006" y="3621377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4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B133EF-C6CE-E06B-84EB-E4A806A612B3}"/>
              </a:ext>
            </a:extLst>
          </p:cNvPr>
          <p:cNvCxnSpPr>
            <a:cxnSpLocks/>
          </p:cNvCxnSpPr>
          <p:nvPr/>
        </p:nvCxnSpPr>
        <p:spPr bwMode="auto">
          <a:xfrm>
            <a:off x="8545859" y="1811775"/>
            <a:ext cx="0" cy="2486888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D3797B-D56E-F125-06D4-296E9D1C8DD1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7681763" y="2466780"/>
            <a:ext cx="86409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B3371E1-B975-0DF3-7A1D-DFC555E7A240}"/>
              </a:ext>
            </a:extLst>
          </p:cNvPr>
          <p:cNvSpPr txBox="1"/>
          <p:nvPr/>
        </p:nvSpPr>
        <p:spPr>
          <a:xfrm>
            <a:off x="7755565" y="216110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039402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CA3C731-A980-98B4-FC44-F746E212822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dirty="0"/>
                  <a:t>Discrete Robust	:	optimize over edges</a:t>
                </a:r>
              </a:p>
              <a:p>
                <a:r>
                  <a:rPr lang="en-DE" dirty="0"/>
                  <a:t>D* Lite		:	heuristic over nodes</a:t>
                </a:r>
              </a:p>
              <a:p>
                <a:r>
                  <a:rPr lang="en-DE" dirty="0"/>
                  <a:t>Locally Budgeted Uncertainty	:	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𝑖𝑡𝑒𝑚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DE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DE" i="0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DE" i="0" dirty="0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DE" i="1" dirty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dirty="0"/>
                  <a:t>Time expanded graph vs. spatial graph</a:t>
                </a:r>
              </a:p>
              <a:p>
                <a:pPr marL="0" indent="0">
                  <a:buNone/>
                </a:pPr>
                <a:r>
                  <a:rPr lang="en-DE" dirty="0"/>
                  <a:t>Spatio Model: (N,N,T) / (x, y, t)</a:t>
                </a:r>
              </a:p>
              <a:p>
                <a:pPr marL="0" indent="0">
                  <a:buNone/>
                </a:pPr>
                <a:r>
                  <a:rPr lang="en-DE" dirty="0"/>
                  <a:t>Grid: 4 or 8 connectivity?</a:t>
                </a:r>
              </a:p>
              <a:p>
                <a:pPr marL="0" indent="0">
                  <a:buNone/>
                </a:pPr>
                <a:r>
                  <a:rPr lang="en-DE" dirty="0"/>
                  <a:t>how to set edge costs? (field is generated with nodes costs)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CA3C731-A980-98B4-FC44-F746E2128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09306-80B1-3774-E8C7-861A33110C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0B6AC-F0AC-32F9-CF87-8BF469441E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212CB-1002-C6EF-2B7F-2CF11DEC50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CEBBFE-73BA-AD4D-ADB9-B686C31F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7974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EF5F5-07D9-13EB-D341-8CAF7EB5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82945-BE23-461F-B653-B05BA82524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56FF7-0A61-DDB7-0269-690EDCDB38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CF0E6-ECDC-6411-68EC-D496E562D9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1EB973-6EB3-2557-B827-C2CAEBBC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 all models: Overview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237270-49F4-8BA3-85D9-D30953B2B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996077"/>
              </p:ext>
            </p:extLst>
          </p:nvPr>
        </p:nvGraphicFramePr>
        <p:xfrm>
          <a:off x="913011" y="1629594"/>
          <a:ext cx="8310314" cy="990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3193602152"/>
                    </a:ext>
                  </a:extLst>
                </a:gridCol>
                <a:gridCol w="314028">
                  <a:extLst>
                    <a:ext uri="{9D8B030D-6E8A-4147-A177-3AD203B41FA5}">
                      <a16:colId xmlns:a16="http://schemas.microsoft.com/office/drawing/2014/main" val="892812029"/>
                    </a:ext>
                  </a:extLst>
                </a:gridCol>
                <a:gridCol w="304135">
                  <a:extLst>
                    <a:ext uri="{9D8B030D-6E8A-4147-A177-3AD203B41FA5}">
                      <a16:colId xmlns:a16="http://schemas.microsoft.com/office/drawing/2014/main" val="2370065348"/>
                    </a:ext>
                  </a:extLst>
                </a:gridCol>
                <a:gridCol w="264563">
                  <a:extLst>
                    <a:ext uri="{9D8B030D-6E8A-4147-A177-3AD203B41FA5}">
                      <a16:colId xmlns:a16="http://schemas.microsoft.com/office/drawing/2014/main" val="2716187493"/>
                    </a:ext>
                  </a:extLst>
                </a:gridCol>
                <a:gridCol w="522605">
                  <a:extLst>
                    <a:ext uri="{9D8B030D-6E8A-4147-A177-3AD203B41FA5}">
                      <a16:colId xmlns:a16="http://schemas.microsoft.com/office/drawing/2014/main" val="1142148150"/>
                    </a:ext>
                  </a:extLst>
                </a:gridCol>
                <a:gridCol w="455355">
                  <a:extLst>
                    <a:ext uri="{9D8B030D-6E8A-4147-A177-3AD203B41FA5}">
                      <a16:colId xmlns:a16="http://schemas.microsoft.com/office/drawing/2014/main" val="1139034211"/>
                    </a:ext>
                  </a:extLst>
                </a:gridCol>
                <a:gridCol w="940118">
                  <a:extLst>
                    <a:ext uri="{9D8B030D-6E8A-4147-A177-3AD203B41FA5}">
                      <a16:colId xmlns:a16="http://schemas.microsoft.com/office/drawing/2014/main" val="3732314139"/>
                    </a:ext>
                  </a:extLst>
                </a:gridCol>
                <a:gridCol w="394584">
                  <a:extLst>
                    <a:ext uri="{9D8B030D-6E8A-4147-A177-3AD203B41FA5}">
                      <a16:colId xmlns:a16="http://schemas.microsoft.com/office/drawing/2014/main" val="2458572097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1664437247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04632925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307421133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174183147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r>
                        <a:rPr lang="en-DE" dirty="0"/>
                        <a:t>arcs.csv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6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arc_id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u_t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v_t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cost_s0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cost_sss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base_cost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dev_cost</a:t>
                      </a:r>
                    </a:p>
                    <a:p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region_id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574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0D32E4-848C-F6ED-B0FD-26D631EEA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95006"/>
              </p:ext>
            </p:extLst>
          </p:nvPr>
        </p:nvGraphicFramePr>
        <p:xfrm>
          <a:off x="913011" y="3965070"/>
          <a:ext cx="1560830" cy="782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1767485995"/>
                    </a:ext>
                  </a:extLst>
                </a:gridCol>
                <a:gridCol w="252711">
                  <a:extLst>
                    <a:ext uri="{9D8B030D-6E8A-4147-A177-3AD203B41FA5}">
                      <a16:colId xmlns:a16="http://schemas.microsoft.com/office/drawing/2014/main" val="79539817"/>
                    </a:ext>
                  </a:extLst>
                </a:gridCol>
                <a:gridCol w="347364">
                  <a:extLst>
                    <a:ext uri="{9D8B030D-6E8A-4147-A177-3AD203B41FA5}">
                      <a16:colId xmlns:a16="http://schemas.microsoft.com/office/drawing/2014/main" val="80813980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DE" dirty="0"/>
                        <a:t>nodes.csv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3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node_id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12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B61D6FE-8A0D-883D-C139-5C89CE308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92711"/>
              </p:ext>
            </p:extLst>
          </p:nvPr>
        </p:nvGraphicFramePr>
        <p:xfrm>
          <a:off x="913011" y="2902799"/>
          <a:ext cx="2268221" cy="782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1657902080"/>
                    </a:ext>
                  </a:extLst>
                </a:gridCol>
                <a:gridCol w="352743">
                  <a:extLst>
                    <a:ext uri="{9D8B030D-6E8A-4147-A177-3AD203B41FA5}">
                      <a16:colId xmlns:a16="http://schemas.microsoft.com/office/drawing/2014/main" val="395076401"/>
                    </a:ext>
                  </a:extLst>
                </a:gridCol>
                <a:gridCol w="341630">
                  <a:extLst>
                    <a:ext uri="{9D8B030D-6E8A-4147-A177-3AD203B41FA5}">
                      <a16:colId xmlns:a16="http://schemas.microsoft.com/office/drawing/2014/main" val="1959732942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27562735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DE" dirty="0"/>
                        <a:t>edges_{t}.csv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3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edge_id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44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0937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F1ADC-874C-9E85-2DB1-6F171C8E1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3BD770-DFE3-A63D-B99C-A9CF145B48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770AD-2F60-74BB-9AC0-54502B5383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9CC9-D398-E616-F1CF-025062BE46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28E396-5DDD-4FA2-08A6-23A51574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 all models: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A5C3-9FB7-5021-E822-252EADA15EEA}"/>
              </a:ext>
            </a:extLst>
          </p:cNvPr>
          <p:cNvSpPr txBox="1"/>
          <p:nvPr/>
        </p:nvSpPr>
        <p:spPr>
          <a:xfrm>
            <a:off x="1428750" y="1977390"/>
            <a:ext cx="62007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Load requested parameters from DSS/ JSON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Build requested spatio temporal Kernel/ Field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Normalization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Build requested visualization/ analysation plots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Build arcs.csv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Export data </a:t>
            </a:r>
          </a:p>
        </p:txBody>
      </p:sp>
    </p:spTree>
    <p:extLst>
      <p:ext uri="{BB962C8B-B14F-4D97-AF65-F5344CB8AC3E}">
        <p14:creationId xmlns:p14="http://schemas.microsoft.com/office/powerpoint/2010/main" val="3504879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3C13-F6B6-3669-2D79-B3F121D6A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BCE85-6E55-4B02-FA86-165563824A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4FD4-BCAB-55A0-E541-F68843D9DB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9FF6-255F-E88B-AD90-9C84ACFF90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59749D-E85B-1492-93A9-FA344970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D* Lite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8284B6-6B18-D427-5562-2CC3F1FD2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Optimizes over nodes</a:t>
            </a:r>
          </a:p>
          <a:p>
            <a:r>
              <a:rPr lang="en-DE" dirty="0"/>
              <a:t>Needs cost for grid of nodes for every scenario to come</a:t>
            </a:r>
          </a:p>
          <a:p>
            <a:r>
              <a:rPr lang="en-DE" dirty="0"/>
              <a:t>Why: after certain step count, scenario changes and replanning has to be done on different cost terrain</a:t>
            </a:r>
          </a:p>
        </p:txBody>
      </p:sp>
    </p:spTree>
    <p:extLst>
      <p:ext uri="{BB962C8B-B14F-4D97-AF65-F5344CB8AC3E}">
        <p14:creationId xmlns:p14="http://schemas.microsoft.com/office/powerpoint/2010/main" val="322072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2B10-28CE-847A-F976-FA096D63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DAE8F-B589-01C5-8662-95606D2A58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9DD5D-15BD-51DD-1813-E71AA1E6D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7F1EE-B3F3-0523-CE25-3C96095338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C00611-DE72-0B26-222A-2AEC6B69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Discrete Robust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2B7B7F5-AD46-C541-3F21-EDF06F3CD9C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dirty="0"/>
                  <a:t>Optimizes over edges</a:t>
                </a:r>
              </a:p>
              <a:p>
                <a:r>
                  <a:rPr lang="en-DE" dirty="0"/>
                  <a:t>Needs cost matrix for uncertainty cost sets: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𝓤</m:t>
                    </m:r>
                    <m:r>
                      <a:rPr lang="de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={</m:t>
                    </m:r>
                    <m:sSup>
                      <m:s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dirty="0"/>
              </a:p>
              <a:p>
                <a:r>
                  <a:rPr lang="en-DE" dirty="0"/>
                  <a:t>Tries to find worst-case path that is optimal for all edges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2B7B7F5-AD46-C541-3F21-EDF06F3CD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5779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826D-EC72-132F-4180-B838289D6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E652F-3DCA-E00D-B9C3-C57D7CABC2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25E8D-FFB1-518D-7651-FF374BE981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0E965-88B9-5536-2BDC-BC6F895F29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1C151C-E280-6076-9F16-B043531D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1F5C7717-2CE2-02E3-ECA6-23B853F051F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b="1" dirty="0"/>
                  <a:t>Baseline (nominal) cost:</a:t>
                </a:r>
              </a:p>
              <a:p>
                <a:pPr marL="0" indent="0">
                  <a:buNone/>
                </a:pPr>
                <a:r>
                  <a:rPr lang="en-DE" dirty="0"/>
                  <a:t>	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ba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mean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median</m:t>
                    </m:r>
                  </m:oMath>
                </a14:m>
                <a:r>
                  <a:rPr lang="en-DE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DE" b="1" dirty="0"/>
                  <a:t>Maximum deviation:</a:t>
                </a:r>
              </a:p>
              <a:p>
                <a:pPr marL="0" indent="0">
                  <a:buNone/>
                </a:pPr>
                <a:r>
                  <a:rPr lang="en-D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ba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DE" dirty="0"/>
                  <a:t> 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OR</a:t>
                </a:r>
              </a:p>
              <a:p>
                <a:r>
                  <a:rPr lang="en-DE" b="1" dirty="0"/>
                  <a:t>Nugget Approach?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1F5C7717-2CE2-02E3-ECA6-23B853F05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83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E981-2EFD-553A-1F4F-D2120876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262666-3A35-61B1-1EFA-AB45AE8C44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1AC5-A5D1-3CE1-4E9C-B696237DDB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7F12-3F82-CF4F-69F2-81A62D09C7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178729-DE10-547B-F5B6-53DF5698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D0CC7-333D-00D2-0A41-E2EC73FE51A6}"/>
              </a:ext>
            </a:extLst>
          </p:cNvPr>
          <p:cNvSpPr/>
          <p:nvPr/>
        </p:nvSpPr>
        <p:spPr bwMode="auto">
          <a:xfrm>
            <a:off x="1849115" y="1485578"/>
            <a:ext cx="3600000" cy="3600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554FE-8C28-63F5-37D6-2E396BA80D32}"/>
                  </a:ext>
                </a:extLst>
              </p:cNvPr>
              <p:cNvSpPr txBox="1"/>
              <p:nvPr/>
            </p:nvSpPr>
            <p:spPr>
              <a:xfrm>
                <a:off x="3400425" y="5106694"/>
                <a:ext cx="49737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554FE-8C28-63F5-37D6-2E396BA80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25" y="5106694"/>
                <a:ext cx="497379" cy="41549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7A924-5D8F-3A0B-68F3-54BE63C21AB7}"/>
                  </a:ext>
                </a:extLst>
              </p:cNvPr>
              <p:cNvSpPr txBox="1"/>
              <p:nvPr/>
            </p:nvSpPr>
            <p:spPr>
              <a:xfrm>
                <a:off x="1198700" y="2987042"/>
                <a:ext cx="50359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7A924-5D8F-3A0B-68F3-54BE63C21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700" y="2987042"/>
                <a:ext cx="503599" cy="415498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72E733-3474-C7BB-EA0A-2479BC77AE69}"/>
              </a:ext>
            </a:extLst>
          </p:cNvPr>
          <p:cNvCxnSpPr/>
          <p:nvPr/>
        </p:nvCxnSpPr>
        <p:spPr bwMode="auto">
          <a:xfrm>
            <a:off x="328927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D17468-E5D8-E5F2-BE9E-488F933EBC9A}"/>
              </a:ext>
            </a:extLst>
          </p:cNvPr>
          <p:cNvCxnSpPr/>
          <p:nvPr/>
        </p:nvCxnSpPr>
        <p:spPr bwMode="auto">
          <a:xfrm>
            <a:off x="400935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F28B93-F576-74DE-4523-66AA21A6CBE0}"/>
              </a:ext>
            </a:extLst>
          </p:cNvPr>
          <p:cNvCxnSpPr/>
          <p:nvPr/>
        </p:nvCxnSpPr>
        <p:spPr bwMode="auto">
          <a:xfrm>
            <a:off x="472943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DB4A12-C205-5803-504F-51825447B593}"/>
              </a:ext>
            </a:extLst>
          </p:cNvPr>
          <p:cNvCxnSpPr/>
          <p:nvPr/>
        </p:nvCxnSpPr>
        <p:spPr bwMode="auto">
          <a:xfrm>
            <a:off x="256919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7CBD29-6C74-5421-34BB-94CCDC619738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436589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8E832E-FA82-89CC-3B9A-D4FBE20E3C5F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364581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9A7679-4C5E-59A1-6B55-5FF8A189C494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292573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222D1E-7DC3-9E49-D6AB-BEC1831186E5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220565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64A99A-9636-2A47-579B-70695B3E58E5}"/>
              </a:ext>
            </a:extLst>
          </p:cNvPr>
          <p:cNvSpPr/>
          <p:nvPr/>
        </p:nvSpPr>
        <p:spPr bwMode="auto">
          <a:xfrm>
            <a:off x="1921507" y="1557586"/>
            <a:ext cx="3456000" cy="3456000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E2DCC0-E938-5684-D779-831432AA395C}"/>
              </a:ext>
            </a:extLst>
          </p:cNvPr>
          <p:cNvSpPr/>
          <p:nvPr/>
        </p:nvSpPr>
        <p:spPr bwMode="auto">
          <a:xfrm>
            <a:off x="6961683" y="1485578"/>
            <a:ext cx="3600000" cy="3600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5F58AB-0689-8C70-8142-4F26F8B808F7}"/>
                  </a:ext>
                </a:extLst>
              </p:cNvPr>
              <p:cNvSpPr txBox="1"/>
              <p:nvPr/>
            </p:nvSpPr>
            <p:spPr>
              <a:xfrm>
                <a:off x="8512993" y="5106694"/>
                <a:ext cx="49737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5F58AB-0689-8C70-8142-4F26F8B80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93" y="5106694"/>
                <a:ext cx="497379" cy="415498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D2CA25-B7D9-0177-14D1-2F32E9722E92}"/>
                  </a:ext>
                </a:extLst>
              </p:cNvPr>
              <p:cNvSpPr txBox="1"/>
              <p:nvPr/>
            </p:nvSpPr>
            <p:spPr>
              <a:xfrm>
                <a:off x="6311268" y="2987042"/>
                <a:ext cx="50359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D2CA25-B7D9-0177-14D1-2F32E9722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68" y="2987042"/>
                <a:ext cx="503599" cy="41549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38567E-260F-A7BB-CD56-3C196596DC08}"/>
              </a:ext>
            </a:extLst>
          </p:cNvPr>
          <p:cNvCxnSpPr/>
          <p:nvPr/>
        </p:nvCxnSpPr>
        <p:spPr bwMode="auto">
          <a:xfrm>
            <a:off x="840184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AE8A2F-E1C1-3FEA-1FD9-CAE99429ED9A}"/>
              </a:ext>
            </a:extLst>
          </p:cNvPr>
          <p:cNvCxnSpPr/>
          <p:nvPr/>
        </p:nvCxnSpPr>
        <p:spPr bwMode="auto">
          <a:xfrm>
            <a:off x="912192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ADEC9B-1F08-9282-7F21-C028284D7E6E}"/>
              </a:ext>
            </a:extLst>
          </p:cNvPr>
          <p:cNvCxnSpPr/>
          <p:nvPr/>
        </p:nvCxnSpPr>
        <p:spPr bwMode="auto">
          <a:xfrm>
            <a:off x="984200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05DEA-3641-BE40-B08D-1C53AD15D85E}"/>
              </a:ext>
            </a:extLst>
          </p:cNvPr>
          <p:cNvCxnSpPr/>
          <p:nvPr/>
        </p:nvCxnSpPr>
        <p:spPr bwMode="auto">
          <a:xfrm>
            <a:off x="768176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7E7CCA-77BE-A636-53DD-6298860D85D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436589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01666C-73BA-628B-73EE-E653F7B9372A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364581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A7A4E6-C49B-B455-8B34-9DB2B0F832DC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292573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C76470-F3D6-9505-A211-F6DDA0357E2A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220565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A2D79B3-E362-C7B6-EA97-26492E116A8D}"/>
              </a:ext>
            </a:extLst>
          </p:cNvPr>
          <p:cNvSpPr/>
          <p:nvPr/>
        </p:nvSpPr>
        <p:spPr bwMode="auto">
          <a:xfrm>
            <a:off x="7034075" y="1557586"/>
            <a:ext cx="3456000" cy="3456000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7AA5B6-C7A3-1438-49EF-31ED2979C510}"/>
              </a:ext>
            </a:extLst>
          </p:cNvPr>
          <p:cNvSpPr/>
          <p:nvPr/>
        </p:nvSpPr>
        <p:spPr bwMode="auto">
          <a:xfrm>
            <a:off x="7465739" y="450991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55DDAA8-8B4E-C78A-9FB1-071B507D7470}"/>
              </a:ext>
            </a:extLst>
          </p:cNvPr>
          <p:cNvSpPr/>
          <p:nvPr/>
        </p:nvSpPr>
        <p:spPr bwMode="auto">
          <a:xfrm>
            <a:off x="7609755" y="198963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54321B-44D2-BFEC-2E9E-00FFED29A84A}"/>
              </a:ext>
            </a:extLst>
          </p:cNvPr>
          <p:cNvSpPr/>
          <p:nvPr/>
        </p:nvSpPr>
        <p:spPr bwMode="auto">
          <a:xfrm>
            <a:off x="8617867" y="472593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4A3F5A0-50A0-9501-C3C6-56E994CED880}"/>
              </a:ext>
            </a:extLst>
          </p:cNvPr>
          <p:cNvSpPr/>
          <p:nvPr/>
        </p:nvSpPr>
        <p:spPr bwMode="auto">
          <a:xfrm>
            <a:off x="8041803" y="2493690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F5E6697-F950-EE49-7EB9-D16D9E25D69F}"/>
              </a:ext>
            </a:extLst>
          </p:cNvPr>
          <p:cNvSpPr/>
          <p:nvPr/>
        </p:nvSpPr>
        <p:spPr bwMode="auto">
          <a:xfrm>
            <a:off x="8041803" y="220565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D80F542-7DA4-012F-7513-476419A62115}"/>
              </a:ext>
            </a:extLst>
          </p:cNvPr>
          <p:cNvSpPr/>
          <p:nvPr/>
        </p:nvSpPr>
        <p:spPr bwMode="auto">
          <a:xfrm>
            <a:off x="7465739" y="335778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759F91B-D457-A95E-7D68-9DB23BE67796}"/>
              </a:ext>
            </a:extLst>
          </p:cNvPr>
          <p:cNvSpPr/>
          <p:nvPr/>
        </p:nvSpPr>
        <p:spPr bwMode="auto">
          <a:xfrm>
            <a:off x="9409955" y="198963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783CEB9-022E-F477-2C65-8F3D111C0DBC}"/>
              </a:ext>
            </a:extLst>
          </p:cNvPr>
          <p:cNvSpPr/>
          <p:nvPr/>
        </p:nvSpPr>
        <p:spPr bwMode="auto">
          <a:xfrm>
            <a:off x="9193931" y="220565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0419F96-7C26-0EDA-2ACD-5C2701D4E222}"/>
              </a:ext>
            </a:extLst>
          </p:cNvPr>
          <p:cNvSpPr/>
          <p:nvPr/>
        </p:nvSpPr>
        <p:spPr bwMode="auto">
          <a:xfrm>
            <a:off x="9409955" y="220565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595A7B-9C95-E2D4-F238-5F8BAC8CB572}"/>
              </a:ext>
            </a:extLst>
          </p:cNvPr>
          <p:cNvSpPr/>
          <p:nvPr/>
        </p:nvSpPr>
        <p:spPr bwMode="auto">
          <a:xfrm>
            <a:off x="9346331" y="371782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21995A-E66F-B75C-2A43-74A4861E7AC5}"/>
              </a:ext>
            </a:extLst>
          </p:cNvPr>
          <p:cNvSpPr/>
          <p:nvPr/>
        </p:nvSpPr>
        <p:spPr bwMode="auto">
          <a:xfrm>
            <a:off x="8689875" y="387022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DC76BA7-DF4B-9D61-F6DD-259A00D0BBB8}"/>
              </a:ext>
            </a:extLst>
          </p:cNvPr>
          <p:cNvSpPr/>
          <p:nvPr/>
        </p:nvSpPr>
        <p:spPr bwMode="auto">
          <a:xfrm>
            <a:off x="8842275" y="299774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83B982-BA7A-B926-FE97-105357DDA259}"/>
              </a:ext>
            </a:extLst>
          </p:cNvPr>
          <p:cNvSpPr/>
          <p:nvPr/>
        </p:nvSpPr>
        <p:spPr bwMode="auto">
          <a:xfrm>
            <a:off x="9409955" y="486995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26AF30-48D8-6E8E-4898-74C15F1671A2}"/>
              </a:ext>
            </a:extLst>
          </p:cNvPr>
          <p:cNvSpPr/>
          <p:nvPr/>
        </p:nvSpPr>
        <p:spPr bwMode="auto">
          <a:xfrm>
            <a:off x="7537747" y="4293890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1DBBD4-A96D-9C05-C2F1-D64E53208629}"/>
              </a:ext>
            </a:extLst>
          </p:cNvPr>
          <p:cNvCxnSpPr/>
          <p:nvPr/>
        </p:nvCxnSpPr>
        <p:spPr bwMode="auto">
          <a:xfrm>
            <a:off x="2209155" y="4725938"/>
            <a:ext cx="1800200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2AE7F-BA38-075E-C055-243642A7DA13}"/>
              </a:ext>
            </a:extLst>
          </p:cNvPr>
          <p:cNvCxnSpPr>
            <a:cxnSpLocks/>
          </p:cNvCxnSpPr>
          <p:nvPr/>
        </p:nvCxnSpPr>
        <p:spPr bwMode="auto">
          <a:xfrm>
            <a:off x="2209155" y="1845618"/>
            <a:ext cx="0" cy="288032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123C3-6B9B-F146-D426-441714BBFAB3}"/>
              </a:ext>
            </a:extLst>
          </p:cNvPr>
          <p:cNvCxnSpPr>
            <a:cxnSpLocks/>
          </p:cNvCxnSpPr>
          <p:nvPr/>
        </p:nvCxnSpPr>
        <p:spPr bwMode="auto">
          <a:xfrm>
            <a:off x="4009355" y="2781722"/>
            <a:ext cx="0" cy="194421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BB1511-919F-26B9-78BD-D37718BBAC4D}"/>
              </a:ext>
            </a:extLst>
          </p:cNvPr>
          <p:cNvCxnSpPr>
            <a:cxnSpLocks/>
          </p:cNvCxnSpPr>
          <p:nvPr/>
        </p:nvCxnSpPr>
        <p:spPr bwMode="auto">
          <a:xfrm>
            <a:off x="2209155" y="1845618"/>
            <a:ext cx="1191270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D23A01-9734-47C9-FC58-62AF48F31530}"/>
              </a:ext>
            </a:extLst>
          </p:cNvPr>
          <p:cNvCxnSpPr>
            <a:cxnSpLocks/>
          </p:cNvCxnSpPr>
          <p:nvPr/>
        </p:nvCxnSpPr>
        <p:spPr bwMode="auto">
          <a:xfrm>
            <a:off x="3400425" y="1845618"/>
            <a:ext cx="608930" cy="93610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5547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B04D-BD77-3F5B-B63F-92C2996A8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23CB5-2909-03A5-E1E3-273115FDE5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21BF-542E-6E71-1AD8-0C36558991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D5C28-95B4-DC86-4DDD-1C7ECBE810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CFA1C9-DD43-3D32-CA18-FBAE2564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B58E1CAC-5522-2081-B3FF-6254425EF5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DE" b="1" dirty="0"/>
                  <a:t>Region Modelling</a:t>
                </a:r>
              </a:p>
              <a:p>
                <a:pPr marL="0" indent="0">
                  <a:buNone/>
                </a:pPr>
                <a:r>
                  <a:rPr lang="en-DE" dirty="0"/>
                  <a:t>Required: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...  ∪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 </m:t>
                    </m:r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dirty="0">
                    <a:sym typeface="Wingdings" pitchFamily="2" charset="2"/>
                  </a:rPr>
                  <a:t>How to partition the </a:t>
                </a:r>
                <a:r>
                  <a:rPr lang="en-DE" i="1" dirty="0">
                    <a:sym typeface="Wingdings" pitchFamily="2" charset="2"/>
                  </a:rPr>
                  <a:t>spatio-temporal arcs</a:t>
                </a:r>
                <a:r>
                  <a:rPr lang="en-DE" dirty="0">
                    <a:sym typeface="Wingdings" pitchFamily="2" charset="2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STGRF gives structure that determines the regions. 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Option 1: Correlation-based clustering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Option 2: Spatio-temporal blocks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Option 3: Feature-based clustering using the Gaussian Field</a:t>
                </a:r>
                <a:endParaRPr lang="en-DE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B58E1CAC-5522-2081-B3FF-6254425EF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100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A102-8C2E-72FE-1FF1-F689E5EC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DA83C-14A5-A66B-FCB2-5BA634E386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C0F8B-CB5D-1FE7-0342-473B53C18E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4C59B-3E9B-40A0-7107-13284068E9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87F0C-ED19-A529-CB04-CD09123F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DC51E73-788B-7981-64FE-B478181624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DE" b="1" dirty="0"/>
                  <a:t>Region Modelling</a:t>
                </a:r>
                <a:r>
                  <a:rPr lang="en-DE" b="1" dirty="0">
                    <a:sym typeface="Wingdings" pitchFamily="2" charset="2"/>
                  </a:rPr>
                  <a:t>: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u="sng" dirty="0">
                    <a:sym typeface="Wingdings" pitchFamily="2" charset="2"/>
                  </a:rPr>
                  <a:t>Option 1: Correlation-based clustering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corr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GB" i="0" dirty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GB" i="0" dirty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DE" dirty="0"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r>
                  <a:rPr lang="en-DE" dirty="0">
                    <a:sym typeface="Wingdings" pitchFamily="2" charset="2"/>
                  </a:rPr>
                  <a:t>compute empirical correlation from scenario data</a:t>
                </a:r>
              </a:p>
              <a:p>
                <a:pPr>
                  <a:buFontTx/>
                  <a:buChar char="-"/>
                </a:pPr>
                <a:r>
                  <a:rPr lang="en-DE" dirty="0">
                    <a:sym typeface="Wingdings" pitchFamily="2" charset="2"/>
                  </a:rPr>
                  <a:t>then use clustering (hierarchical clustering, k-means, graph-clustering (Louvian, spectral)) to cluster arcs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P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K</m:t>
                        </m:r>
                      </m:sub>
                    </m:sSub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r>
                  <a:rPr lang="en-DE" dirty="0">
                    <a:sym typeface="Wingdings" pitchFamily="2" charset="2"/>
                  </a:rPr>
                  <a:t>Regions = groups of arcs whose costs tend to increase together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 Try to match Goerigk-Lendl (2021) experiment with cluster correlated items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DC51E73-788B-7981-64FE-B47818162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334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E4C1-4539-666A-0F8D-811E5E5AA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8062E-90D9-4486-16AF-9D1439009E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9C5E7-8D2D-7C66-F78D-470E0816F9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46F92-FD4E-2CB5-94E7-7612794792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490E18-E127-A39D-C668-7274D4E4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2082B1-B6B9-CC4C-5039-810BE038A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20473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5BE7E-102A-66DA-E14D-B3FCD4EE3C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9760F-AF3F-5659-F90E-AE6550148D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3DDFA-DB81-72A9-2598-A6E9FB238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00F7BD-F4ED-4E55-6C9C-834D50E1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Input for Models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474B4C-0992-6401-C874-BE2BDF1A9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61096"/>
              </p:ext>
            </p:extLst>
          </p:nvPr>
        </p:nvGraphicFramePr>
        <p:xfrm>
          <a:off x="972039" y="991746"/>
          <a:ext cx="1854518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4518">
                  <a:extLst>
                    <a:ext uri="{9D8B030D-6E8A-4147-A177-3AD203B41FA5}">
                      <a16:colId xmlns:a16="http://schemas.microsoft.com/office/drawing/2014/main" val="237421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ST-GRF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grid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4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cell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1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3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1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length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0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anis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41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normalization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8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scenarios 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26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connectivity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74527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2390C2-2FDE-66A0-5094-F6CE2E7E62EF}"/>
              </a:ext>
            </a:extLst>
          </p:cNvPr>
          <p:cNvSpPr/>
          <p:nvPr/>
        </p:nvSpPr>
        <p:spPr bwMode="auto">
          <a:xfrm>
            <a:off x="913010" y="5835156"/>
            <a:ext cx="2497235" cy="50405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17E8E-4A17-5A07-3565-C8013C13122C}"/>
              </a:ext>
            </a:extLst>
          </p:cNvPr>
          <p:cNvSpPr/>
          <p:nvPr/>
        </p:nvSpPr>
        <p:spPr bwMode="auto">
          <a:xfrm>
            <a:off x="913010" y="5274635"/>
            <a:ext cx="2497235" cy="50405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parameters.json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BB5D128-B518-E9A0-EF01-12E784303AAA}"/>
              </a:ext>
            </a:extLst>
          </p:cNvPr>
          <p:cNvCxnSpPr>
            <a:cxnSpLocks/>
            <a:stCxn id="9" idx="1"/>
            <a:endCxn id="8" idx="1"/>
          </p:cNvCxnSpPr>
          <p:nvPr/>
        </p:nvCxnSpPr>
        <p:spPr bwMode="auto">
          <a:xfrm rot="10800000" flipH="1">
            <a:off x="913009" y="3031366"/>
            <a:ext cx="59029" cy="3055818"/>
          </a:xfrm>
          <a:prstGeom prst="bentConnector3">
            <a:avLst>
              <a:gd name="adj1" fmla="val -387267"/>
            </a:avLst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4F2FB6E-CE5A-03C0-4E8E-EC4E5CBBB49F}"/>
              </a:ext>
            </a:extLst>
          </p:cNvPr>
          <p:cNvCxnSpPr>
            <a:cxnSpLocks/>
            <a:stCxn id="10" idx="1"/>
            <a:endCxn id="8" idx="1"/>
          </p:cNvCxnSpPr>
          <p:nvPr/>
        </p:nvCxnSpPr>
        <p:spPr bwMode="auto">
          <a:xfrm rot="10800000" flipH="1">
            <a:off x="913009" y="3031367"/>
            <a:ext cx="59029" cy="2495297"/>
          </a:xfrm>
          <a:prstGeom prst="bentConnector3">
            <a:avLst>
              <a:gd name="adj1" fmla="val -387267"/>
            </a:avLst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C30863-8F71-EB72-AB02-E30775D53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61950"/>
              </p:ext>
            </p:extLst>
          </p:nvPr>
        </p:nvGraphicFramePr>
        <p:xfrm>
          <a:off x="7112267" y="4239890"/>
          <a:ext cx="152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9080">
                  <a:extLst>
                    <a:ext uri="{9D8B030D-6E8A-4147-A177-3AD203B41FA5}">
                      <a16:colId xmlns:a16="http://schemas.microsoft.com/office/drawing/2014/main" val="2114495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D*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5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edges(t)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2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robust init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47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74763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6AD3A752-737E-FDB0-E0C6-ED4ED0626C97}"/>
              </a:ext>
            </a:extLst>
          </p:cNvPr>
          <p:cNvSpPr/>
          <p:nvPr/>
        </p:nvSpPr>
        <p:spPr bwMode="auto">
          <a:xfrm>
            <a:off x="3647846" y="3257497"/>
            <a:ext cx="1326397" cy="57606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edges.csv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7AB2F-937B-DC39-3142-40D1D285AA58}"/>
              </a:ext>
            </a:extLst>
          </p:cNvPr>
          <p:cNvSpPr/>
          <p:nvPr/>
        </p:nvSpPr>
        <p:spPr bwMode="auto">
          <a:xfrm>
            <a:off x="3647845" y="2474174"/>
            <a:ext cx="1326397" cy="57606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nodes.csv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F664A8-3263-CE01-1F0C-305280310984}"/>
              </a:ext>
            </a:extLst>
          </p:cNvPr>
          <p:cNvSpPr/>
          <p:nvPr/>
        </p:nvSpPr>
        <p:spPr bwMode="auto">
          <a:xfrm>
            <a:off x="3647844" y="1769758"/>
            <a:ext cx="1326397" cy="57606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arcs.csv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FF8D0E5C-BA38-F6CE-C94D-89122F0B5868}"/>
              </a:ext>
            </a:extLst>
          </p:cNvPr>
          <p:cNvSpPr/>
          <p:nvPr/>
        </p:nvSpPr>
        <p:spPr bwMode="auto">
          <a:xfrm rot="10800000">
            <a:off x="2850713" y="1347223"/>
            <a:ext cx="329785" cy="3695804"/>
          </a:xfrm>
          <a:prstGeom prst="leftBrace">
            <a:avLst>
              <a:gd name="adj1" fmla="val 8333"/>
              <a:gd name="adj2" fmla="val 63218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6C15687-D94C-6699-1E2F-7DC725494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94102"/>
              </p:ext>
            </p:extLst>
          </p:nvPr>
        </p:nvGraphicFramePr>
        <p:xfrm>
          <a:off x="8658732" y="4239890"/>
          <a:ext cx="14957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5743">
                  <a:extLst>
                    <a:ext uri="{9D8B030D-6E8A-4147-A177-3AD203B41FA5}">
                      <a16:colId xmlns:a16="http://schemas.microsoft.com/office/drawing/2014/main" val="114609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DU-MinMax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25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8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edges(t)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31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8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30227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C01825C-35A1-868E-E971-565B8C37C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69622"/>
              </p:ext>
            </p:extLst>
          </p:nvPr>
        </p:nvGraphicFramePr>
        <p:xfrm>
          <a:off x="10171860" y="4239890"/>
          <a:ext cx="14703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0343">
                  <a:extLst>
                    <a:ext uri="{9D8B030D-6E8A-4147-A177-3AD203B41FA5}">
                      <a16:colId xmlns:a16="http://schemas.microsoft.com/office/drawing/2014/main" val="3396442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LBU-MinMax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32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3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arcs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6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&gt;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06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&gt; regions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676586"/>
                  </a:ext>
                </a:extLst>
              </a:tr>
            </a:tbl>
          </a:graphicData>
        </a:graphic>
      </p:graphicFrame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C69C4DA-1F5A-7448-53F2-AAC3FFD2BA58}"/>
              </a:ext>
            </a:extLst>
          </p:cNvPr>
          <p:cNvCxnSpPr>
            <a:cxnSpLocks/>
            <a:stCxn id="23" idx="3"/>
            <a:endCxn id="19" idx="0"/>
          </p:cNvCxnSpPr>
          <p:nvPr/>
        </p:nvCxnSpPr>
        <p:spPr bwMode="auto">
          <a:xfrm>
            <a:off x="4974242" y="2762206"/>
            <a:ext cx="2902565" cy="14776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19FD932-D967-6D1F-DB84-D63F86D0C474}"/>
              </a:ext>
            </a:extLst>
          </p:cNvPr>
          <p:cNvCxnSpPr>
            <a:cxnSpLocks/>
            <a:stCxn id="23" idx="3"/>
            <a:endCxn id="37" idx="0"/>
          </p:cNvCxnSpPr>
          <p:nvPr/>
        </p:nvCxnSpPr>
        <p:spPr bwMode="auto">
          <a:xfrm>
            <a:off x="4974242" y="2762206"/>
            <a:ext cx="4432361" cy="14776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0B041BB-9AB3-982E-9BA5-0D485CA10196}"/>
              </a:ext>
            </a:extLst>
          </p:cNvPr>
          <p:cNvCxnSpPr>
            <a:cxnSpLocks/>
            <a:stCxn id="23" idx="3"/>
            <a:endCxn id="38" idx="0"/>
          </p:cNvCxnSpPr>
          <p:nvPr/>
        </p:nvCxnSpPr>
        <p:spPr bwMode="auto">
          <a:xfrm>
            <a:off x="4974242" y="2762206"/>
            <a:ext cx="5932789" cy="14776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CA54C3F-6C28-2F59-C5A2-1E88C23E9987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 bwMode="auto">
          <a:xfrm>
            <a:off x="4974243" y="3545529"/>
            <a:ext cx="2902564" cy="694361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17046358-C29C-B362-8EEC-B82CAF8D8F06}"/>
              </a:ext>
            </a:extLst>
          </p:cNvPr>
          <p:cNvCxnSpPr>
            <a:cxnSpLocks/>
            <a:stCxn id="22" idx="3"/>
            <a:endCxn id="37" idx="0"/>
          </p:cNvCxnSpPr>
          <p:nvPr/>
        </p:nvCxnSpPr>
        <p:spPr bwMode="auto">
          <a:xfrm>
            <a:off x="4974243" y="3545529"/>
            <a:ext cx="4432360" cy="694361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4C4226B-0F79-0D3F-DE87-2C0D6CC37C13}"/>
              </a:ext>
            </a:extLst>
          </p:cNvPr>
          <p:cNvCxnSpPr>
            <a:cxnSpLocks/>
            <a:stCxn id="24" idx="3"/>
            <a:endCxn id="38" idx="0"/>
          </p:cNvCxnSpPr>
          <p:nvPr/>
        </p:nvCxnSpPr>
        <p:spPr bwMode="auto">
          <a:xfrm>
            <a:off x="4974241" y="2057790"/>
            <a:ext cx="5932790" cy="2182100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C8D74020-E79F-8674-770C-37B680CFA256}"/>
              </a:ext>
            </a:extLst>
          </p:cNvPr>
          <p:cNvCxnSpPr>
            <a:stCxn id="10" idx="3"/>
            <a:endCxn id="9" idx="3"/>
          </p:cNvCxnSpPr>
          <p:nvPr/>
        </p:nvCxnSpPr>
        <p:spPr bwMode="auto">
          <a:xfrm>
            <a:off x="3410245" y="5526663"/>
            <a:ext cx="12700" cy="560521"/>
          </a:xfrm>
          <a:prstGeom prst="bentConnector3">
            <a:avLst>
              <a:gd name="adj1" fmla="val 1800000"/>
            </a:avLst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88687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0C68-DB72-887F-9D4F-00AAB439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67E0-A112-5F78-B521-4729CACB120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537BF-E051-31CA-597B-21F639443B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AC0C0-DECD-A91C-E315-66C92A9E2C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5394D-093B-A582-C30E-B50370BC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Output for Analysation &amp; Visualization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0D35C7-C7E7-FABD-3D05-9C9608C6D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9681"/>
              </p:ext>
            </p:extLst>
          </p:nvPr>
        </p:nvGraphicFramePr>
        <p:xfrm>
          <a:off x="1583154" y="2124646"/>
          <a:ext cx="8130116" cy="2880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529">
                  <a:extLst>
                    <a:ext uri="{9D8B030D-6E8A-4147-A177-3AD203B41FA5}">
                      <a16:colId xmlns:a16="http://schemas.microsoft.com/office/drawing/2014/main" val="2374216306"/>
                    </a:ext>
                  </a:extLst>
                </a:gridCol>
                <a:gridCol w="2032529">
                  <a:extLst>
                    <a:ext uri="{9D8B030D-6E8A-4147-A177-3AD203B41FA5}">
                      <a16:colId xmlns:a16="http://schemas.microsoft.com/office/drawing/2014/main" val="1734185898"/>
                    </a:ext>
                  </a:extLst>
                </a:gridCol>
                <a:gridCol w="2032529">
                  <a:extLst>
                    <a:ext uri="{9D8B030D-6E8A-4147-A177-3AD203B41FA5}">
                      <a16:colId xmlns:a16="http://schemas.microsoft.com/office/drawing/2014/main" val="3667248976"/>
                    </a:ext>
                  </a:extLst>
                </a:gridCol>
                <a:gridCol w="2032529">
                  <a:extLst>
                    <a:ext uri="{9D8B030D-6E8A-4147-A177-3AD203B41FA5}">
                      <a16:colId xmlns:a16="http://schemas.microsoft.com/office/drawing/2014/main" val="157600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Path 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</a:t>
                      </a:r>
                      <a:r>
                        <a:rPr lang="en-GB" dirty="0"/>
                        <a:t>a</a:t>
                      </a:r>
                      <a:r>
                        <a:rPr lang="en-DE" dirty="0"/>
                        <a:t>th .png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4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Path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1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Path nodes 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3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1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2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706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95AD-B607-B160-4BA4-E9D8C5A16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36F340F-8273-9630-94C9-495DBE6A4EBA}"/>
              </a:ext>
            </a:extLst>
          </p:cNvPr>
          <p:cNvSpPr/>
          <p:nvPr/>
        </p:nvSpPr>
        <p:spPr bwMode="auto">
          <a:xfrm>
            <a:off x="0" y="1640305"/>
            <a:ext cx="12195175" cy="3949729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30AAAE92-AD61-EE30-4B7A-9DC12F5C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Budgeted Uncertainty Robust Optimization Model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2C4AA706-E57A-25BD-BA25-5CFBB43CBE0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5166F-F53C-2C04-EF78-540825B744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58ADC-03F3-6DFE-064A-6554FF36EF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4D35198-83BD-4EE2-9365-F2FE7479717F}" type="slidenum">
              <a:rPr lang="en-GB" smtClean="0"/>
              <a:pPr/>
              <a:t>75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A21FB8-D158-2553-B9F9-9CCAD339E62A}"/>
                  </a:ext>
                </a:extLst>
              </p:cNvPr>
              <p:cNvSpPr txBox="1"/>
              <p:nvPr/>
            </p:nvSpPr>
            <p:spPr>
              <a:xfrm>
                <a:off x="145544" y="1684493"/>
                <a:ext cx="3612399" cy="81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func>
                        <m:func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 +</m:t>
                          </m:r>
                          <m:r>
                            <a:rPr lang="en-GB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 + 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A21FB8-D158-2553-B9F9-9CCAD339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4" y="1684493"/>
                <a:ext cx="3612399" cy="819968"/>
              </a:xfrm>
              <a:prstGeom prst="rect">
                <a:avLst/>
              </a:prstGeom>
              <a:blipFill>
                <a:blip r:embed="rId3"/>
                <a:stretch>
                  <a:fillRect l="-9825" t="-139394" r="-6316" b="-18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5A8A10-4917-CE11-649B-E5DEBC6E58EF}"/>
                  </a:ext>
                </a:extLst>
              </p:cNvPr>
              <p:cNvSpPr txBox="1"/>
              <p:nvPr/>
            </p:nvSpPr>
            <p:spPr>
              <a:xfrm>
                <a:off x="480963" y="2637706"/>
                <a:ext cx="4246804" cy="362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GB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 ≥ 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de-DE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5A8A10-4917-CE11-649B-E5DEBC6E5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3" y="2637706"/>
                <a:ext cx="4246804" cy="362600"/>
              </a:xfrm>
              <a:prstGeom prst="rect">
                <a:avLst/>
              </a:prstGeom>
              <a:blipFill>
                <a:blip r:embed="rId4"/>
                <a:stretch>
                  <a:fillRect t="-10000" b="-4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7F50D0-C2B1-D6B3-F062-B73D95C7F54A}"/>
                  </a:ext>
                </a:extLst>
              </p:cNvPr>
              <p:cNvSpPr txBox="1"/>
              <p:nvPr/>
            </p:nvSpPr>
            <p:spPr>
              <a:xfrm>
                <a:off x="1705099" y="4005858"/>
                <a:ext cx="77585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7F50D0-C2B1-D6B3-F062-B73D95C7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99" y="4005858"/>
                <a:ext cx="775853" cy="323165"/>
              </a:xfrm>
              <a:prstGeom prst="rect">
                <a:avLst/>
              </a:prstGeom>
              <a:blipFill>
                <a:blip r:embed="rId5"/>
                <a:stretch>
                  <a:fillRect l="-3226" r="-4839" b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71A285-3A2E-08FE-218C-F46D4F07879D}"/>
                  </a:ext>
                </a:extLst>
              </p:cNvPr>
              <p:cNvSpPr txBox="1"/>
              <p:nvPr/>
            </p:nvSpPr>
            <p:spPr>
              <a:xfrm>
                <a:off x="1705099" y="3069754"/>
                <a:ext cx="74212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DE" dirty="0">
                  <a:solidFill>
                    <a:srgbClr val="F294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71A285-3A2E-08FE-218C-F46D4F078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99" y="3069754"/>
                <a:ext cx="742126" cy="323165"/>
              </a:xfrm>
              <a:prstGeom prst="rect">
                <a:avLst/>
              </a:prstGeom>
              <a:blipFill>
                <a:blip r:embed="rId6"/>
                <a:stretch>
                  <a:fillRect l="-3390" r="-6780" b="-7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D4007-1807-7EF2-6A67-C408A0AC0759}"/>
                  </a:ext>
                </a:extLst>
              </p:cNvPr>
              <p:cNvSpPr txBox="1"/>
              <p:nvPr/>
            </p:nvSpPr>
            <p:spPr>
              <a:xfrm>
                <a:off x="1633091" y="3429794"/>
                <a:ext cx="3044680" cy="362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F294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294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294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≥0  </m:t>
                      </m:r>
                      <m: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D4007-1807-7EF2-6A67-C408A0AC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91" y="3429794"/>
                <a:ext cx="3044680" cy="362600"/>
              </a:xfrm>
              <a:prstGeom prst="rect">
                <a:avLst/>
              </a:prstGeom>
              <a:blipFill>
                <a:blip r:embed="rId7"/>
                <a:stretch>
                  <a:fillRect l="-415" t="-13793" b="-482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281122-0A54-2DAD-A243-8E871879CB96}"/>
                  </a:ext>
                </a:extLst>
              </p:cNvPr>
              <p:cNvSpPr txBox="1"/>
              <p:nvPr/>
            </p:nvSpPr>
            <p:spPr>
              <a:xfrm>
                <a:off x="402184" y="4663223"/>
                <a:ext cx="4073551" cy="826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 ∀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281122-0A54-2DAD-A243-8E871879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84" y="4663223"/>
                <a:ext cx="4073551" cy="826124"/>
              </a:xfrm>
              <a:prstGeom prst="rect">
                <a:avLst/>
              </a:prstGeom>
              <a:blipFill>
                <a:blip r:embed="rId8"/>
                <a:stretch>
                  <a:fillRect l="-18944" t="-139394" r="-621" b="-18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D9016-D3DF-4B2F-74A6-3AA139849181}"/>
              </a:ext>
            </a:extLst>
          </p:cNvPr>
          <p:cNvGrpSpPr/>
          <p:nvPr/>
        </p:nvGrpSpPr>
        <p:grpSpPr>
          <a:xfrm>
            <a:off x="5733058" y="1765797"/>
            <a:ext cx="6066085" cy="3436795"/>
            <a:chOff x="4877363" y="1765797"/>
            <a:chExt cx="6066085" cy="34367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2D1E8A-8D31-3FC2-8B30-1601067401E5}"/>
                </a:ext>
              </a:extLst>
            </p:cNvPr>
            <p:cNvSpPr txBox="1"/>
            <p:nvPr/>
          </p:nvSpPr>
          <p:spPr>
            <a:xfrm>
              <a:off x="4877364" y="1765797"/>
              <a:ext cx="60660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min nominal cost + global robustness +</a:t>
              </a:r>
            </a:p>
            <a:p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  min dual adversary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FE5244-BF32-6CFC-0847-B4506734875C}"/>
                </a:ext>
              </a:extLst>
            </p:cNvPr>
            <p:cNvSpPr txBox="1"/>
            <p:nvPr/>
          </p:nvSpPr>
          <p:spPr>
            <a:xfrm>
              <a:off x="4877363" y="2602282"/>
              <a:ext cx="463300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robust coverage constraint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C122F1-F6EF-82F5-8F05-D062242542A2}"/>
                </a:ext>
              </a:extLst>
            </p:cNvPr>
            <p:cNvSpPr txBox="1"/>
            <p:nvPr/>
          </p:nvSpPr>
          <p:spPr>
            <a:xfrm>
              <a:off x="4877363" y="3017642"/>
              <a:ext cx="433163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 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dual protection threshold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3D655A-4CD6-9082-97D1-5CA90C349FDE}"/>
                </a:ext>
              </a:extLst>
            </p:cNvPr>
            <p:cNvSpPr txBox="1"/>
            <p:nvPr/>
          </p:nvSpPr>
          <p:spPr>
            <a:xfrm>
              <a:off x="4877363" y="3463367"/>
              <a:ext cx="370486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local deviation term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EAB937-5399-3159-D3DA-2F3FFBF1162C}"/>
                </a:ext>
              </a:extLst>
            </p:cNvPr>
            <p:cNvSpPr txBox="1"/>
            <p:nvPr/>
          </p:nvSpPr>
          <p:spPr>
            <a:xfrm>
              <a:off x="4880510" y="3959691"/>
              <a:ext cx="285526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 set of 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D0FF4E-CFAB-70A7-5BC1-E005B6E33367}"/>
                </a:ext>
              </a:extLst>
            </p:cNvPr>
            <p:cNvSpPr txBox="1"/>
            <p:nvPr/>
          </p:nvSpPr>
          <p:spPr>
            <a:xfrm>
              <a:off x="4882228" y="4787094"/>
              <a:ext cx="412324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flow balance constraint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7421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B391E-BE6D-07D0-4962-2A271DAC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6E61D-17B6-8133-7DA3-9DEFDA54073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FC792-0B3F-A8F8-DCF8-A97DB11EC2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EB54B-3F57-5F48-D406-F0AA13ADFE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70FA26-9053-E643-6E93-10C32F03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Budgeted Uncertainty Robust Model: Thesis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94623E-E85F-1E50-78CF-3942C6D72504}"/>
                  </a:ext>
                </a:extLst>
              </p:cNvPr>
              <p:cNvSpPr txBox="1"/>
              <p:nvPr/>
            </p:nvSpPr>
            <p:spPr>
              <a:xfrm>
                <a:off x="696987" y="2118596"/>
                <a:ext cx="7504490" cy="951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{</m:t>
                      </m:r>
                      <m:r>
                        <a:rPr lang="de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bar>
                        <m:bar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ba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],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sub>
                          </m:sSub>
                        </m:e>
                      </m:nary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94623E-E85F-1E50-78CF-3942C6D7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87" y="2118596"/>
                <a:ext cx="7504490" cy="951158"/>
              </a:xfrm>
              <a:prstGeom prst="rect">
                <a:avLst/>
              </a:prstGeom>
              <a:blipFill>
                <a:blip r:embed="rId2"/>
                <a:stretch>
                  <a:fillRect t="-118667" b="-15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3A6CEC8-C4DA-1DD7-CD1B-BE12FDD26282}"/>
              </a:ext>
            </a:extLst>
          </p:cNvPr>
          <p:cNvSpPr txBox="1"/>
          <p:nvPr/>
        </p:nvSpPr>
        <p:spPr>
          <a:xfrm>
            <a:off x="696987" y="1485578"/>
            <a:ext cx="4203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Locally budgeted Uncertainty Set: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DE1A560-BFF9-D9C9-29EF-284BCAB95277}"/>
              </a:ext>
            </a:extLst>
          </p:cNvPr>
          <p:cNvSpPr/>
          <p:nvPr/>
        </p:nvSpPr>
        <p:spPr bwMode="auto">
          <a:xfrm rot="16200000">
            <a:off x="4125130" y="3521363"/>
            <a:ext cx="360083" cy="2319826"/>
          </a:xfrm>
          <a:prstGeom prst="leftBrace">
            <a:avLst/>
          </a:prstGeom>
          <a:solidFill>
            <a:srgbClr val="DDDDDD">
              <a:alpha val="0"/>
            </a:srgbClr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75E995-4820-CA50-3CB9-F68403507309}"/>
              </a:ext>
            </a:extLst>
          </p:cNvPr>
          <p:cNvSpPr txBox="1"/>
          <p:nvPr/>
        </p:nvSpPr>
        <p:spPr>
          <a:xfrm>
            <a:off x="3757948" y="3069754"/>
            <a:ext cx="8274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2172088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2B0F3-251A-65B3-74D7-A4B373E3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3F3A14-1FDF-3384-F80C-6E9DFBDF6AA4}"/>
              </a:ext>
            </a:extLst>
          </p:cNvPr>
          <p:cNvSpPr/>
          <p:nvPr/>
        </p:nvSpPr>
        <p:spPr bwMode="auto">
          <a:xfrm>
            <a:off x="3793331" y="1629594"/>
            <a:ext cx="8401844" cy="3960440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FB796F-4D7D-B32D-1C3E-1C5086F3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Locally Budgeted Uncertainty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C2D05D-E6B1-79C1-0A3F-F224DE548E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77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C7575B70-E5F2-494E-5AF2-3003CA5A38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373805-E93C-3626-13CA-780DC28DB2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pic>
        <p:nvPicPr>
          <p:cNvPr id="2" name="Picture 1" descr="A blue and white cover with text&#10;&#10;AI-generated content may be incorrect.">
            <a:extLst>
              <a:ext uri="{FF2B5EF4-FFF2-40B4-BE49-F238E27FC236}">
                <a16:creationId xmlns:a16="http://schemas.microsoft.com/office/drawing/2014/main" id="{CEC3DE33-A8C4-64D2-06AA-834B987F2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r="851"/>
          <a:stretch>
            <a:fillRect/>
          </a:stretch>
        </p:blipFill>
        <p:spPr>
          <a:xfrm>
            <a:off x="431913" y="1328938"/>
            <a:ext cx="3051256" cy="4470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4EBCA-AA92-3A12-BD80-8064B434FCC2}"/>
                  </a:ext>
                </a:extLst>
              </p:cNvPr>
              <p:cNvSpPr txBox="1"/>
              <p:nvPr/>
            </p:nvSpPr>
            <p:spPr>
              <a:xfrm>
                <a:off x="4009356" y="2004150"/>
                <a:ext cx="4536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 to use “items”:</a:t>
                </a:r>
              </a:p>
              <a:p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Option A:  spatial edges only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Option B:  spatio-temporal arcs. </a:t>
                </a: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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(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where:</a:t>
                </a:r>
              </a:p>
              <a:p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 physical edge</a:t>
                </a:r>
              </a:p>
              <a:p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time that edge is entered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The item from the paper becomes the arc in the time-expanded network.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spatio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temporal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arcs</m:t>
                    </m:r>
                  </m:oMath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the paper: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(Items =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coefficients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4EBCA-AA92-3A12-BD80-8064B434F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56" y="2004150"/>
                <a:ext cx="4536504" cy="3785652"/>
              </a:xfrm>
              <a:prstGeom prst="rect">
                <a:avLst/>
              </a:prstGeom>
              <a:blipFill>
                <a:blip r:embed="rId4"/>
                <a:stretch>
                  <a:fillRect l="-838" t="-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B02C28-0955-A37A-C72A-EC439E8EFE3B}"/>
                  </a:ext>
                </a:extLst>
              </p:cNvPr>
              <p:cNvSpPr txBox="1"/>
              <p:nvPr/>
            </p:nvSpPr>
            <p:spPr>
              <a:xfrm>
                <a:off x="7753771" y="1750289"/>
                <a:ext cx="6109334" cy="1196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represent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geographic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area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time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window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cluster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correlated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GRF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B02C28-0955-A37A-C72A-EC439E8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771" y="1750289"/>
                <a:ext cx="6109334" cy="1196866"/>
              </a:xfrm>
              <a:prstGeom prst="rect">
                <a:avLst/>
              </a:prstGeom>
              <a:blipFill>
                <a:blip r:embed="rId5"/>
                <a:stretch>
                  <a:fillRect l="-415" b="-63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896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72BC-388F-2EB9-A752-D415AC44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25B4A-DC15-988E-6961-CB4ED680CFA1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5B089-1036-FD52-F02E-D79F5E3FF249}"/>
              </a:ext>
            </a:extLst>
          </p:cNvPr>
          <p:cNvSpPr/>
          <p:nvPr/>
        </p:nvSpPr>
        <p:spPr bwMode="auto">
          <a:xfrm>
            <a:off x="584401" y="1620996"/>
            <a:ext cx="8580768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3C23C-178A-2E24-4F0B-4F9B2ACDB86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A6834-6CA2-10A8-741B-18142F58FA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6A9B8-1B8E-9460-5C59-1490B294F9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382D8B-7EF2-A1F5-3482-EB1A7C97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53136-9031-2E92-E356-A95728F87BA6}"/>
              </a:ext>
            </a:extLst>
          </p:cNvPr>
          <p:cNvSpPr txBox="1"/>
          <p:nvPr/>
        </p:nvSpPr>
        <p:spPr>
          <a:xfrm>
            <a:off x="584401" y="936863"/>
            <a:ext cx="858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= Which sequence of directed edges minimizes the worst-case cost of the travelled shortest path for all realizations in a locally budgeted uncertainty set?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2E40D-01C9-8206-E45C-8DB24CA3F4FC}"/>
              </a:ext>
            </a:extLst>
          </p:cNvPr>
          <p:cNvSpPr txBox="1"/>
          <p:nvPr/>
        </p:nvSpPr>
        <p:spPr>
          <a:xfrm>
            <a:off x="615654" y="1701602"/>
            <a:ext cx="2385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Uncertainty &amp; regions: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343809-05A0-F07E-E66B-996C4E5D39DB}"/>
                  </a:ext>
                </a:extLst>
              </p:cNvPr>
              <p:cNvSpPr txBox="1"/>
              <p:nvPr/>
            </p:nvSpPr>
            <p:spPr>
              <a:xfrm>
                <a:off x="796894" y="1939617"/>
                <a:ext cx="7820973" cy="448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...  ∪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partition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endParaRPr lang="de-DE" sz="1600" b="1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b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de-DE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 </m:t>
                    </m:r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de-DE" sz="1600" b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bar>
                    <m:r>
                      <a:rPr lang="de-D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nominal (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baseline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de-DE" sz="1600" b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maximum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deviation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arc  </a:t>
                </a:r>
                <a14:m>
                  <m:oMath xmlns:m="http://schemas.openxmlformats.org/officeDocument/2006/math">
                    <m:r>
                      <a:rPr lang="de-DE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1, …,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uncertainty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budget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locally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budgeted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uncertaitny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becomes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6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343809-05A0-F07E-E66B-996C4E5D3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1939617"/>
                <a:ext cx="7820973" cy="4486100"/>
              </a:xfrm>
              <a:prstGeom prst="rect">
                <a:avLst/>
              </a:prstGeom>
              <a:blipFill>
                <a:blip r:embed="rId2"/>
                <a:stretch>
                  <a:fillRect l="-324" b="-90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1754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9050B-8C89-7102-02C8-2FA6340C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FCBCC-78AC-9531-0373-056CD052A39E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2F38B1-ECB9-88A6-49B2-004355C489D5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80F0E-24C4-BE54-D94D-A62873E375C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2BA5A-48DC-E0B8-DF7D-B351CD4223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ACA8D-68F4-5825-0924-BBAF9692AD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C012EC-4508-FB4E-D47D-234BBE1AD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D1CD9-5F7E-913E-6C67-AAE59EB8A861}"/>
              </a:ext>
            </a:extLst>
          </p:cNvPr>
          <p:cNvSpPr txBox="1"/>
          <p:nvPr/>
        </p:nvSpPr>
        <p:spPr>
          <a:xfrm>
            <a:off x="584401" y="936863"/>
            <a:ext cx="858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Time expanded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6BEB6C-4F01-252C-ED27-BEAA770FC6CB}"/>
              </a:ext>
            </a:extLst>
          </p:cNvPr>
          <p:cNvSpPr txBox="1"/>
          <p:nvPr/>
        </p:nvSpPr>
        <p:spPr>
          <a:xfrm>
            <a:off x="624979" y="1795096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Sets and indices: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7DACE0-BCA4-42C3-9AE4-5E4531086398}"/>
                  </a:ext>
                </a:extLst>
              </p:cNvPr>
              <p:cNvSpPr txBox="1"/>
              <p:nvPr/>
            </p:nvSpPr>
            <p:spPr>
              <a:xfrm>
                <a:off x="796894" y="2105119"/>
                <a:ext cx="10871093" cy="3747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physical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locations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={0,1,…,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discrete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time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steps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𝑉 x 𝒯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v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time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goes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some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some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set of arcs entering node 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set of arce leaving node 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7DACE0-BCA4-42C3-9AE4-5E4531086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2105119"/>
                <a:ext cx="10871093" cy="3747180"/>
              </a:xfrm>
              <a:prstGeom prst="rect">
                <a:avLst/>
              </a:prstGeom>
              <a:blipFill>
                <a:blip r:embed="rId2"/>
                <a:stretch>
                  <a:fillRect l="-233" b="-135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992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8C6F5-A629-C950-23CA-20B9844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Notched Right Arrow 121">
            <a:extLst>
              <a:ext uri="{FF2B5EF4-FFF2-40B4-BE49-F238E27FC236}">
                <a16:creationId xmlns:a16="http://schemas.microsoft.com/office/drawing/2014/main" id="{78CC1DCC-6D4B-C5E6-44B5-BAE741165212}"/>
              </a:ext>
            </a:extLst>
          </p:cNvPr>
          <p:cNvSpPr/>
          <p:nvPr/>
        </p:nvSpPr>
        <p:spPr bwMode="auto">
          <a:xfrm rot="16200000">
            <a:off x="5170832" y="3317798"/>
            <a:ext cx="1533320" cy="340250"/>
          </a:xfrm>
          <a:prstGeom prst="notchedRightArrow">
            <a:avLst/>
          </a:prstGeom>
          <a:solidFill>
            <a:srgbClr val="DDDDDD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504F9-1FC6-4204-33B7-12D6FFBA35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9FBD8-04D7-BF0C-B654-2294595C8B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6AFDB-9A52-CEB0-CF43-C3D77FA5A9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656FE2-0495-3785-5A26-5FE1DA22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CF45BC-9BDA-CFE5-EF7A-B36391EE66E6}"/>
              </a:ext>
            </a:extLst>
          </p:cNvPr>
          <p:cNvSpPr/>
          <p:nvPr/>
        </p:nvSpPr>
        <p:spPr bwMode="auto">
          <a:xfrm>
            <a:off x="1798259" y="5013970"/>
            <a:ext cx="360000" cy="3600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9A94C-B6F4-DE77-4E56-370C4D97806E}"/>
              </a:ext>
            </a:extLst>
          </p:cNvPr>
          <p:cNvSpPr/>
          <p:nvPr/>
        </p:nvSpPr>
        <p:spPr bwMode="auto">
          <a:xfrm>
            <a:off x="8344840" y="5013970"/>
            <a:ext cx="360000" cy="3600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D8FFC6-3BDB-1365-7CA7-3710EACB534A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>
            <a:off x="2158259" y="5193970"/>
            <a:ext cx="1584216" cy="1818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A78B51-310A-272B-7967-6EAE734E8B50}"/>
              </a:ext>
            </a:extLst>
          </p:cNvPr>
          <p:cNvCxnSpPr>
            <a:cxnSpLocks/>
            <a:stCxn id="30" idx="3"/>
            <a:endCxn id="12" idx="2"/>
          </p:cNvCxnSpPr>
          <p:nvPr/>
        </p:nvCxnSpPr>
        <p:spPr bwMode="auto">
          <a:xfrm flipV="1">
            <a:off x="4965198" y="5193970"/>
            <a:ext cx="3379642" cy="1818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2164CC-D0FF-4633-1430-7DB8439A900B}"/>
                  </a:ext>
                </a:extLst>
              </p:cNvPr>
              <p:cNvSpPr txBox="1"/>
              <p:nvPr/>
            </p:nvSpPr>
            <p:spPr>
              <a:xfrm>
                <a:off x="1104469" y="4958472"/>
                <a:ext cx="74751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2164CC-D0FF-4633-1430-7DB8439A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69" y="4958472"/>
                <a:ext cx="747512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A drone with camera on a black background&#10;&#10;AI-generated content may be incorrect.">
            <a:extLst>
              <a:ext uri="{FF2B5EF4-FFF2-40B4-BE49-F238E27FC236}">
                <a16:creationId xmlns:a16="http://schemas.microsoft.com/office/drawing/2014/main" id="{9A666F92-7342-E435-86BB-4630A12A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78" y="4546246"/>
            <a:ext cx="1331820" cy="1331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AFC2B-AFCB-6FE1-F8AA-E9109389BE29}"/>
                  </a:ext>
                </a:extLst>
              </p:cNvPr>
              <p:cNvSpPr txBox="1"/>
              <p:nvPr/>
            </p:nvSpPr>
            <p:spPr>
              <a:xfrm>
                <a:off x="3879974" y="4229100"/>
                <a:ext cx="8901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AFC2B-AFCB-6FE1-F8AA-E9109389B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74" y="4229100"/>
                <a:ext cx="890180" cy="415498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829EC06-660F-327C-9CE8-61C92E268DC9}"/>
              </a:ext>
            </a:extLst>
          </p:cNvPr>
          <p:cNvSpPr txBox="1"/>
          <p:nvPr/>
        </p:nvSpPr>
        <p:spPr>
          <a:xfrm>
            <a:off x="2204993" y="5373970"/>
            <a:ext cx="1291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Optimal route 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traversal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87A47F-3B83-7287-FBAF-72B626645FC0}"/>
              </a:ext>
            </a:extLst>
          </p:cNvPr>
          <p:cNvSpPr txBox="1"/>
          <p:nvPr/>
        </p:nvSpPr>
        <p:spPr>
          <a:xfrm>
            <a:off x="5361706" y="537397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Optimal route to be found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DE3F0F-30A6-B909-6A56-D3892276969D}"/>
                  </a:ext>
                </a:extLst>
              </p:cNvPr>
              <p:cNvSpPr txBox="1"/>
              <p:nvPr/>
            </p:nvSpPr>
            <p:spPr>
              <a:xfrm>
                <a:off x="8731503" y="4970992"/>
                <a:ext cx="822468" cy="441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𝑔𝑜𝑎𝑙</m:t>
                          </m:r>
                        </m:sub>
                      </m:sSub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DE3F0F-30A6-B909-6A56-D3892276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503" y="4970992"/>
                <a:ext cx="822468" cy="441724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5-point Star 43">
            <a:extLst>
              <a:ext uri="{FF2B5EF4-FFF2-40B4-BE49-F238E27FC236}">
                <a16:creationId xmlns:a16="http://schemas.microsoft.com/office/drawing/2014/main" id="{24496B7B-78A5-11C0-1929-D57211D6EC45}"/>
              </a:ext>
            </a:extLst>
          </p:cNvPr>
          <p:cNvSpPr/>
          <p:nvPr/>
        </p:nvSpPr>
        <p:spPr bwMode="auto">
          <a:xfrm>
            <a:off x="5548772" y="3746224"/>
            <a:ext cx="765508" cy="746830"/>
          </a:xfrm>
          <a:prstGeom prst="star5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04D262-F824-5F14-056D-37918C33AEC9}"/>
              </a:ext>
            </a:extLst>
          </p:cNvPr>
          <p:cNvSpPr txBox="1"/>
          <p:nvPr/>
        </p:nvSpPr>
        <p:spPr>
          <a:xfrm>
            <a:off x="5581668" y="4365898"/>
            <a:ext cx="7697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 = 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CB178-68C6-B424-1F2E-A9A949829E78}"/>
                  </a:ext>
                </a:extLst>
              </p:cNvPr>
              <p:cNvSpPr txBox="1"/>
              <p:nvPr/>
            </p:nvSpPr>
            <p:spPr>
              <a:xfrm>
                <a:off x="1312786" y="3878188"/>
                <a:ext cx="242938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CB178-68C6-B424-1F2E-A9A94982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786" y="3878188"/>
                <a:ext cx="2429383" cy="323165"/>
              </a:xfrm>
              <a:prstGeom prst="rect">
                <a:avLst/>
              </a:prstGeom>
              <a:blipFill>
                <a:blip r:embed="rId6"/>
                <a:stretch>
                  <a:fillRect l="-2083" t="-7692" r="-3125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A215B85D-9ED8-B786-647F-9C7C3148B6A1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 bwMode="auto">
          <a:xfrm rot="5400000" flipH="1" flipV="1">
            <a:off x="2418288" y="3496787"/>
            <a:ext cx="521623" cy="2401749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D810B4-021A-4D1C-8EEE-A2B052A3FE08}"/>
                  </a:ext>
                </a:extLst>
              </p:cNvPr>
              <p:cNvSpPr txBox="1"/>
              <p:nvPr/>
            </p:nvSpPr>
            <p:spPr>
              <a:xfrm>
                <a:off x="4081490" y="3485590"/>
                <a:ext cx="182118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D810B4-021A-4D1C-8EEE-A2B052A3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490" y="3485590"/>
                <a:ext cx="1821185" cy="415498"/>
              </a:xfrm>
              <a:prstGeom prst="rect">
                <a:avLst/>
              </a:prstGeom>
              <a:blipFill>
                <a:blip r:embed="rId7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CDE9A67B-2B0C-5902-6AA4-32D47E0DD660}"/>
              </a:ext>
            </a:extLst>
          </p:cNvPr>
          <p:cNvCxnSpPr>
            <a:cxnSpLocks/>
            <a:stCxn id="34" idx="3"/>
            <a:endCxn id="44" idx="1"/>
          </p:cNvCxnSpPr>
          <p:nvPr/>
        </p:nvCxnSpPr>
        <p:spPr bwMode="auto">
          <a:xfrm flipV="1">
            <a:off x="4770154" y="4031487"/>
            <a:ext cx="778619" cy="405362"/>
          </a:xfrm>
          <a:prstGeom prst="curved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41CFDC7-DAE1-071D-3A84-025783782AEA}"/>
              </a:ext>
            </a:extLst>
          </p:cNvPr>
          <p:cNvSpPr/>
          <p:nvPr/>
        </p:nvSpPr>
        <p:spPr bwMode="auto">
          <a:xfrm>
            <a:off x="7393771" y="3855495"/>
            <a:ext cx="360000" cy="3600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50FA731-C42A-1F2A-8FD5-7DA157932DB5}"/>
              </a:ext>
            </a:extLst>
          </p:cNvPr>
          <p:cNvSpPr txBox="1"/>
          <p:nvPr/>
        </p:nvSpPr>
        <p:spPr>
          <a:xfrm>
            <a:off x="7405448" y="4163262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</p:txBody>
      </p: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873BF81D-8E52-E2A2-F8CA-92DACAE5F9CD}"/>
              </a:ext>
            </a:extLst>
          </p:cNvPr>
          <p:cNvCxnSpPr>
            <a:cxnSpLocks/>
            <a:stCxn id="12" idx="0"/>
            <a:endCxn id="80" idx="6"/>
          </p:cNvCxnSpPr>
          <p:nvPr/>
        </p:nvCxnSpPr>
        <p:spPr bwMode="auto">
          <a:xfrm rot="16200000" flipV="1">
            <a:off x="7650069" y="4139198"/>
            <a:ext cx="978475" cy="771069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F64022-089B-6A31-B30F-CE6F49F7C1C1}"/>
                  </a:ext>
                </a:extLst>
              </p:cNvPr>
              <p:cNvSpPr txBox="1"/>
              <p:nvPr/>
            </p:nvSpPr>
            <p:spPr>
              <a:xfrm>
                <a:off x="8473851" y="3861842"/>
                <a:ext cx="67146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´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F64022-089B-6A31-B30F-CE6F49F7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851" y="3861842"/>
                <a:ext cx="671466" cy="323165"/>
              </a:xfrm>
              <a:prstGeom prst="rect">
                <a:avLst/>
              </a:prstGeom>
              <a:blipFill>
                <a:blip r:embed="rId8"/>
                <a:stretch>
                  <a:fillRect l="-9434" t="-3846" r="-15094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38A579FD-5727-60DA-A88F-AA5A9FE21A1A}"/>
              </a:ext>
            </a:extLst>
          </p:cNvPr>
          <p:cNvCxnSpPr>
            <a:cxnSpLocks/>
            <a:stCxn id="12" idx="0"/>
            <a:endCxn id="44" idx="0"/>
          </p:cNvCxnSpPr>
          <p:nvPr/>
        </p:nvCxnSpPr>
        <p:spPr bwMode="auto">
          <a:xfrm rot="16200000" flipV="1">
            <a:off x="6594310" y="3083440"/>
            <a:ext cx="1267746" cy="2593314"/>
          </a:xfrm>
          <a:prstGeom prst="curvedConnector3">
            <a:avLst>
              <a:gd name="adj1" fmla="val 118032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03697E6-16CB-A2E6-67E6-AA8F238E248F}"/>
                  </a:ext>
                </a:extLst>
              </p:cNvPr>
              <p:cNvSpPr txBox="1"/>
              <p:nvPr/>
            </p:nvSpPr>
            <p:spPr>
              <a:xfrm>
                <a:off x="7146178" y="3092752"/>
                <a:ext cx="60003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03697E6-16CB-A2E6-67E6-AA8F238E2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78" y="3092752"/>
                <a:ext cx="600036" cy="323165"/>
              </a:xfrm>
              <a:prstGeom prst="rect">
                <a:avLst/>
              </a:prstGeom>
              <a:blipFill>
                <a:blip r:embed="rId9"/>
                <a:stretch>
                  <a:fillRect l="-8163" r="-12245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DD5AE0-2F49-5DC5-4BAD-A80D039D18B6}"/>
              </a:ext>
            </a:extLst>
          </p:cNvPr>
          <p:cNvCxnSpPr>
            <a:cxnSpLocks/>
            <a:stCxn id="80" idx="2"/>
            <a:endCxn id="44" idx="4"/>
          </p:cNvCxnSpPr>
          <p:nvPr/>
        </p:nvCxnSpPr>
        <p:spPr bwMode="auto">
          <a:xfrm flipH="1" flipV="1">
            <a:off x="6314279" y="4031487"/>
            <a:ext cx="1079492" cy="4008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66C29E5-DBD8-8229-7D41-992E3FEF550E}"/>
              </a:ext>
            </a:extLst>
          </p:cNvPr>
          <p:cNvCxnSpPr>
            <a:cxnSpLocks/>
          </p:cNvCxnSpPr>
          <p:nvPr/>
        </p:nvCxnSpPr>
        <p:spPr bwMode="auto">
          <a:xfrm>
            <a:off x="718139" y="4782490"/>
            <a:ext cx="10934901" cy="0"/>
          </a:xfrm>
          <a:prstGeom prst="line">
            <a:avLst/>
          </a:prstGeom>
          <a:solidFill>
            <a:srgbClr val="DDDDDD"/>
          </a:solidFill>
          <a:ln w="44450" cap="flat" cmpd="sng" algn="ctr">
            <a:solidFill>
              <a:schemeClr val="bg1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D96D7D2-DB90-3ACF-6466-276E00AB2B90}"/>
              </a:ext>
            </a:extLst>
          </p:cNvPr>
          <p:cNvSpPr txBox="1"/>
          <p:nvPr/>
        </p:nvSpPr>
        <p:spPr>
          <a:xfrm>
            <a:off x="9509633" y="5201361"/>
            <a:ext cx="22765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Forward traversal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FF87F1A-FE40-F737-A0F3-EC0BD33E6B79}"/>
              </a:ext>
            </a:extLst>
          </p:cNvPr>
          <p:cNvSpPr txBox="1"/>
          <p:nvPr/>
        </p:nvSpPr>
        <p:spPr>
          <a:xfrm>
            <a:off x="9509633" y="3839085"/>
            <a:ext cx="21434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Backward search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EF2E1D5-5C46-55A4-28C5-BB27BC5D8DEF}"/>
              </a:ext>
            </a:extLst>
          </p:cNvPr>
          <p:cNvSpPr txBox="1"/>
          <p:nvPr/>
        </p:nvSpPr>
        <p:spPr>
          <a:xfrm>
            <a:off x="4445042" y="2248880"/>
            <a:ext cx="3043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Next state to expand in </a:t>
            </a:r>
            <a:r>
              <a:rPr lang="en-DE" i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0D6D092-C4D5-9DCE-0837-F3B4E2E275AC}"/>
                  </a:ext>
                </a:extLst>
              </p:cNvPr>
              <p:cNvSpPr txBox="1"/>
              <p:nvPr/>
            </p:nvSpPr>
            <p:spPr>
              <a:xfrm>
                <a:off x="6040521" y="3624529"/>
                <a:ext cx="182118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´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0D6D092-C4D5-9DCE-0837-F3B4E2E27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21" y="3624529"/>
                <a:ext cx="1821185" cy="415498"/>
              </a:xfrm>
              <a:prstGeom prst="rect">
                <a:avLst/>
              </a:prstGeom>
              <a:blipFill>
                <a:blip r:embed="rId1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017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C57B-9869-C4BB-86D8-7A5E121D2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DA5E8A-7251-9F2A-C283-F2C5C1872655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DAEC8-CE7D-C0A6-4C95-C0BEA277D118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1A748-3BC5-5708-C193-41D39DB3B9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2967E-0F58-F4FD-AD95-144526A1E0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ECA06-926B-CB1B-06E5-9A1C6F69F8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9878F7-36C3-5DA7-9B49-9CA28C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1D4DE-46A0-D48D-DCDA-14A21E8FAF85}"/>
              </a:ext>
            </a:extLst>
          </p:cNvPr>
          <p:cNvSpPr txBox="1"/>
          <p:nvPr/>
        </p:nvSpPr>
        <p:spPr>
          <a:xfrm>
            <a:off x="584401" y="936863"/>
            <a:ext cx="858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Time expanded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37926-E4DB-5CD0-942C-97CA4F56D439}"/>
              </a:ext>
            </a:extLst>
          </p:cNvPr>
          <p:cNvSpPr txBox="1"/>
          <p:nvPr/>
        </p:nvSpPr>
        <p:spPr>
          <a:xfrm>
            <a:off x="624979" y="1795096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Flow Balance: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18F484-1EB8-35D7-D5EC-F6BB6FD92F0F}"/>
                  </a:ext>
                </a:extLst>
              </p:cNvPr>
              <p:cNvSpPr txBox="1"/>
              <p:nvPr/>
            </p:nvSpPr>
            <p:spPr>
              <a:xfrm>
                <a:off x="796894" y="2105119"/>
                <a:ext cx="10871093" cy="2177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end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end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some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chosen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end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1 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node balance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18F484-1EB8-35D7-D5EC-F6BB6FD92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2105119"/>
                <a:ext cx="10871093" cy="2177134"/>
              </a:xfrm>
              <a:prstGeom prst="rect">
                <a:avLst/>
              </a:prstGeom>
              <a:blipFill>
                <a:blip r:embed="rId2"/>
                <a:stretch>
                  <a:fillRect l="-2917" t="-581" b="-95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0F0-46EE-A438-EBE8-FCDA7FCCC2D6}"/>
                  </a:ext>
                </a:extLst>
              </p:cNvPr>
              <p:cNvSpPr txBox="1"/>
              <p:nvPr/>
            </p:nvSpPr>
            <p:spPr>
              <a:xfrm>
                <a:off x="2065139" y="3501802"/>
                <a:ext cx="9099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0F0-46EE-A438-EBE8-FCDA7FCC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39" y="3501802"/>
                <a:ext cx="909928" cy="338554"/>
              </a:xfrm>
              <a:prstGeom prst="rect">
                <a:avLst/>
              </a:prstGeom>
              <a:blipFill>
                <a:blip r:embed="rId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BBAAB-9334-A2DC-1211-DBE11294B75A}"/>
                  </a:ext>
                </a:extLst>
              </p:cNvPr>
              <p:cNvSpPr txBox="1"/>
              <p:nvPr/>
            </p:nvSpPr>
            <p:spPr>
              <a:xfrm>
                <a:off x="2065139" y="3720758"/>
                <a:ext cx="8955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BBAAB-9334-A2DC-1211-DBE11294B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39" y="3720758"/>
                <a:ext cx="89550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964659-E633-A9A6-B2C4-D3BCE689AFF9}"/>
                  </a:ext>
                </a:extLst>
              </p:cNvPr>
              <p:cNvSpPr txBox="1"/>
              <p:nvPr/>
            </p:nvSpPr>
            <p:spPr>
              <a:xfrm>
                <a:off x="2053166" y="3987304"/>
                <a:ext cx="11641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otherwise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964659-E633-A9A6-B2C4-D3BCE689A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166" y="3987304"/>
                <a:ext cx="11641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2179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8D2CC-5BE7-8D05-4422-D0E49C12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4D3D26-D014-5BC8-E4F5-927E82371B19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F4C0E1-ED6B-018F-91AC-0D4EB4515972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ED6C8-4666-63DE-5A53-22A84EB756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CFA26-89AE-870E-724F-3CE36154A8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6154F-6B28-197B-AC2A-B937F84A1F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5BE08A-83D8-9752-17DB-D3A9A0BC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B4A3D-AE99-4AC7-A6BB-6B4C08AC93EA}"/>
              </a:ext>
            </a:extLst>
          </p:cNvPr>
          <p:cNvSpPr txBox="1"/>
          <p:nvPr/>
        </p:nvSpPr>
        <p:spPr>
          <a:xfrm>
            <a:off x="584401" y="936863"/>
            <a:ext cx="858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Time expanded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F2CEE3-993A-6C52-50A6-D9BBB519C13D}"/>
              </a:ext>
            </a:extLst>
          </p:cNvPr>
          <p:cNvSpPr txBox="1"/>
          <p:nvPr/>
        </p:nvSpPr>
        <p:spPr>
          <a:xfrm>
            <a:off x="624979" y="1795096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Decision variables: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744856-5935-952C-859C-B29CE751F291}"/>
                  </a:ext>
                </a:extLst>
              </p:cNvPr>
              <p:cNvSpPr txBox="1"/>
              <p:nvPr/>
            </p:nvSpPr>
            <p:spPr>
              <a:xfrm>
                <a:off x="796894" y="2105119"/>
                <a:ext cx="10871093" cy="2359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{1, …,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dual variables </a:t>
                </a:r>
                <a:r>
                  <a:rPr lang="de-DE" sz="1600" b="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regional </a:t>
                </a:r>
                <a:r>
                  <a:rPr lang="de-DE" sz="1600" b="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budgets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dua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 variables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deviation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bounds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744856-5935-952C-859C-B29CE751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2105119"/>
                <a:ext cx="10871093" cy="2359877"/>
              </a:xfrm>
              <a:prstGeom prst="rect">
                <a:avLst/>
              </a:prstGeom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8AE2C9D-D732-33CF-E8F9-8FF2A32EA33D}"/>
              </a:ext>
            </a:extLst>
          </p:cNvPr>
          <p:cNvGrpSpPr/>
          <p:nvPr/>
        </p:nvGrpSpPr>
        <p:grpSpPr>
          <a:xfrm>
            <a:off x="1110892" y="2553932"/>
            <a:ext cx="3209387" cy="641586"/>
            <a:chOff x="7959238" y="2527977"/>
            <a:chExt cx="3209387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D752F8-56BB-8BBA-91C6-D90471FF77D4}"/>
                    </a:ext>
                  </a:extLst>
                </p:cNvPr>
                <p:cNvSpPr txBox="1"/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d>
                          <m:dPr>
                            <m:begChr m:val="{"/>
                            <m:endChr m:val=""/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DE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DE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D752F8-56BB-8BBA-91C6-D90471FF7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blipFill>
                  <a:blip r:embed="rId3"/>
                  <a:stretch>
                    <a:fillRect l="-94545" t="-186275" r="-98182" b="-26470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6229E2-6D0F-C6AD-A336-5ECD81AA2023}"/>
                </a:ext>
              </a:extLst>
            </p:cNvPr>
            <p:cNvSpPr txBox="1"/>
            <p:nvPr/>
          </p:nvSpPr>
          <p:spPr>
            <a:xfrm>
              <a:off x="8721930" y="2556382"/>
              <a:ext cx="2446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if arc a is used in the path,</a:t>
              </a:r>
            </a:p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otherwise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2838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1EE778-B5AD-B9AF-9BCE-6E34BF9355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04F5B-7E35-AC01-70EA-9982629721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1043C-882E-192D-27AA-280D13FDDF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D3DF2F-F856-4E83-43A0-BCBF6040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565D69-A9FF-B574-A271-D70D72F40213}"/>
              </a:ext>
            </a:extLst>
          </p:cNvPr>
          <p:cNvGrpSpPr/>
          <p:nvPr/>
        </p:nvGrpSpPr>
        <p:grpSpPr>
          <a:xfrm>
            <a:off x="480963" y="1053730"/>
            <a:ext cx="1800000" cy="1800000"/>
            <a:chOff x="985019" y="2061842"/>
            <a:chExt cx="1800000" cy="1800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365F4F-002B-06F9-7F73-3546A385CB5E}"/>
                </a:ext>
              </a:extLst>
            </p:cNvPr>
            <p:cNvCxnSpPr/>
            <p:nvPr/>
          </p:nvCxnSpPr>
          <p:spPr bwMode="auto">
            <a:xfrm>
              <a:off x="985019" y="2061842"/>
              <a:ext cx="0" cy="180000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777309-9B7D-6511-8920-69A25BF790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85019" y="3861842"/>
              <a:ext cx="180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209C5C-9545-D797-D706-DE5500013F6F}"/>
              </a:ext>
            </a:extLst>
          </p:cNvPr>
          <p:cNvCxnSpPr/>
          <p:nvPr/>
        </p:nvCxnSpPr>
        <p:spPr bwMode="auto">
          <a:xfrm>
            <a:off x="480963" y="1917626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D9FBCE-F7BB-4A18-400F-B7BDABF5D3DD}"/>
              </a:ext>
            </a:extLst>
          </p:cNvPr>
          <p:cNvCxnSpPr/>
          <p:nvPr/>
        </p:nvCxnSpPr>
        <p:spPr bwMode="auto">
          <a:xfrm>
            <a:off x="480963" y="1989634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3F931B-7EED-17C5-6C42-989F7522EC5B}"/>
                  </a:ext>
                </a:extLst>
              </p:cNvPr>
              <p:cNvSpPr txBox="1"/>
              <p:nvPr/>
            </p:nvSpPr>
            <p:spPr>
              <a:xfrm>
                <a:off x="2189406" y="1981958"/>
                <a:ext cx="69474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3F931B-7EED-17C5-6C42-989F7522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06" y="1981958"/>
                <a:ext cx="694742" cy="41549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168F75-031B-F349-750C-84A810A65D62}"/>
              </a:ext>
            </a:extLst>
          </p:cNvPr>
          <p:cNvCxnSpPr/>
          <p:nvPr/>
        </p:nvCxnSpPr>
        <p:spPr bwMode="auto">
          <a:xfrm>
            <a:off x="1561083" y="909514"/>
            <a:ext cx="0" cy="1008112"/>
          </a:xfrm>
          <a:prstGeom prst="straightConnector1">
            <a:avLst/>
          </a:prstGeom>
          <a:solidFill>
            <a:srgbClr val="DDDDDD"/>
          </a:solidFill>
          <a:ln w="31750" cap="flat" cmpd="sng" algn="ctr">
            <a:solidFill>
              <a:srgbClr val="E53138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73B61D-AE28-6416-F98A-5C5E13F24A69}"/>
                  </a:ext>
                </a:extLst>
              </p:cNvPr>
              <p:cNvSpPr txBox="1"/>
              <p:nvPr/>
            </p:nvSpPr>
            <p:spPr>
              <a:xfrm>
                <a:off x="2050830" y="1322708"/>
                <a:ext cx="101002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DE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73B61D-AE28-6416-F98A-5C5E13F2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30" y="1322708"/>
                <a:ext cx="1010020" cy="415498"/>
              </a:xfrm>
              <a:prstGeom prst="rect">
                <a:avLst/>
              </a:prstGeom>
              <a:blipFill>
                <a:blip r:embed="rId3"/>
                <a:stretch>
                  <a:fillRect t="-9091" r="-10000" b="-303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A9CDB4-DBF4-9A03-ECCB-9D76165295EF}"/>
                  </a:ext>
                </a:extLst>
              </p:cNvPr>
              <p:cNvSpPr txBox="1"/>
              <p:nvPr/>
            </p:nvSpPr>
            <p:spPr>
              <a:xfrm>
                <a:off x="3778730" y="1224414"/>
                <a:ext cx="498315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:  global threshold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A9CDB4-DBF4-9A03-ECCB-9D761652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30" y="1224414"/>
                <a:ext cx="4983153" cy="738664"/>
              </a:xfrm>
              <a:prstGeom prst="rect">
                <a:avLst/>
              </a:prstGeom>
              <a:blipFill>
                <a:blip r:embed="rId4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50A14C4-D4F2-5D00-9F7A-5E42AE8E441C}"/>
              </a:ext>
            </a:extLst>
          </p:cNvPr>
          <p:cNvGrpSpPr/>
          <p:nvPr/>
        </p:nvGrpSpPr>
        <p:grpSpPr>
          <a:xfrm>
            <a:off x="485823" y="3289084"/>
            <a:ext cx="1800000" cy="1800000"/>
            <a:chOff x="985019" y="2061842"/>
            <a:chExt cx="1800000" cy="180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D4E104-2B2C-DC87-A75F-D4A1C844F31C}"/>
                </a:ext>
              </a:extLst>
            </p:cNvPr>
            <p:cNvCxnSpPr/>
            <p:nvPr/>
          </p:nvCxnSpPr>
          <p:spPr bwMode="auto">
            <a:xfrm>
              <a:off x="985019" y="2061842"/>
              <a:ext cx="0" cy="180000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7FE87-F36E-1B8B-4556-10726C92D16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85019" y="3861842"/>
              <a:ext cx="180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D6153F-6763-2315-10A4-843243750EC0}"/>
              </a:ext>
            </a:extLst>
          </p:cNvPr>
          <p:cNvCxnSpPr/>
          <p:nvPr/>
        </p:nvCxnSpPr>
        <p:spPr bwMode="auto">
          <a:xfrm>
            <a:off x="480963" y="4725938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53946B-EA13-E0DF-AF55-C044173B08DF}"/>
              </a:ext>
            </a:extLst>
          </p:cNvPr>
          <p:cNvCxnSpPr/>
          <p:nvPr/>
        </p:nvCxnSpPr>
        <p:spPr bwMode="auto">
          <a:xfrm>
            <a:off x="480963" y="3792327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DE7D6F-EDC2-BAE3-74F6-24F14FEABEFC}"/>
                  </a:ext>
                </a:extLst>
              </p:cNvPr>
              <p:cNvSpPr txBox="1"/>
              <p:nvPr/>
            </p:nvSpPr>
            <p:spPr>
              <a:xfrm>
                <a:off x="2466508" y="4462133"/>
                <a:ext cx="2113014" cy="483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ctrlPr>
                          <a:rPr lang="en-DE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ba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: nominal cost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DE7D6F-EDC2-BAE3-74F6-24F14FEAB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08" y="4462133"/>
                <a:ext cx="2113014" cy="483594"/>
              </a:xfrm>
              <a:prstGeom prst="rect">
                <a:avLst/>
              </a:prstGeom>
              <a:blipFill>
                <a:blip r:embed="rId5"/>
                <a:stretch>
                  <a:fillRect t="-7692" r="-2395" b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CC4BA9-5A3D-DB07-23F2-311594CBEF67}"/>
                  </a:ext>
                </a:extLst>
              </p:cNvPr>
              <p:cNvSpPr txBox="1"/>
              <p:nvPr/>
            </p:nvSpPr>
            <p:spPr>
              <a:xfrm>
                <a:off x="2423363" y="3561086"/>
                <a:ext cx="1545423" cy="483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ba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CC4BA9-5A3D-DB07-23F2-311594CBE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363" y="3561086"/>
                <a:ext cx="1545423" cy="483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EB96C-FE0D-BD29-1BC0-A2FC41043468}"/>
              </a:ext>
            </a:extLst>
          </p:cNvPr>
          <p:cNvCxnSpPr/>
          <p:nvPr/>
        </p:nvCxnSpPr>
        <p:spPr bwMode="auto">
          <a:xfrm flipV="1">
            <a:off x="1380963" y="3802883"/>
            <a:ext cx="0" cy="90104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0DB68-544F-3691-EBE6-52FADFA21528}"/>
                  </a:ext>
                </a:extLst>
              </p:cNvPr>
              <p:cNvSpPr txBox="1"/>
              <p:nvPr/>
            </p:nvSpPr>
            <p:spPr>
              <a:xfrm>
                <a:off x="1326352" y="3995382"/>
                <a:ext cx="69474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0DB68-544F-3691-EBE6-52FADFA21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352" y="3995382"/>
                <a:ext cx="694742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33DB1A-CFDA-D662-D589-BD9D75389649}"/>
              </a:ext>
            </a:extLst>
          </p:cNvPr>
          <p:cNvCxnSpPr/>
          <p:nvPr/>
        </p:nvCxnSpPr>
        <p:spPr bwMode="auto">
          <a:xfrm>
            <a:off x="5017467" y="3645818"/>
            <a:ext cx="0" cy="1299909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BD82DEF-959F-5CC2-A9AB-7A8013DD92EB}"/>
              </a:ext>
            </a:extLst>
          </p:cNvPr>
          <p:cNvSpPr txBox="1"/>
          <p:nvPr/>
        </p:nvSpPr>
        <p:spPr>
          <a:xfrm>
            <a:off x="5049279" y="3506131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Upper bound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7E9247-57C7-19EC-6C08-5A39C1E155FA}"/>
              </a:ext>
            </a:extLst>
          </p:cNvPr>
          <p:cNvSpPr txBox="1"/>
          <p:nvPr/>
        </p:nvSpPr>
        <p:spPr>
          <a:xfrm>
            <a:off x="5068399" y="4563886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Lower bound</a:t>
            </a:r>
          </a:p>
        </p:txBody>
      </p:sp>
    </p:spTree>
    <p:extLst>
      <p:ext uri="{BB962C8B-B14F-4D97-AF65-F5344CB8AC3E}">
        <p14:creationId xmlns:p14="http://schemas.microsoft.com/office/powerpoint/2010/main" val="5566041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FEDEB-2862-54A3-AFBF-039726E5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4C9B3-BB25-8597-B59E-B8DFA23A46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B7BF2-4476-E350-5D63-CC9F32AA5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92108-FB27-D14E-F924-E1EF6A18C7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72BCA9-53BF-9948-ED4B-492D84E1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Locally Budgeted Uncertainty Model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F5FF3B-46AB-8349-22BA-6C927EA62CE5}"/>
              </a:ext>
            </a:extLst>
          </p:cNvPr>
          <p:cNvGrpSpPr/>
          <p:nvPr/>
        </p:nvGrpSpPr>
        <p:grpSpPr>
          <a:xfrm>
            <a:off x="48915" y="1131590"/>
            <a:ext cx="10585176" cy="5090046"/>
            <a:chOff x="48915" y="1131590"/>
            <a:chExt cx="10585176" cy="50900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976E8C-67E3-A33E-494E-8DC682059E91}"/>
                </a:ext>
              </a:extLst>
            </p:cNvPr>
            <p:cNvSpPr/>
            <p:nvPr/>
          </p:nvSpPr>
          <p:spPr bwMode="auto">
            <a:xfrm>
              <a:off x="552971" y="1469491"/>
              <a:ext cx="9433048" cy="4752145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CB32DE-1B8F-A791-C3FB-59412FFD0FC7}"/>
                    </a:ext>
                  </a:extLst>
                </p:cNvPr>
                <p:cNvSpPr txBox="1"/>
                <p:nvPr/>
              </p:nvSpPr>
              <p:spPr>
                <a:xfrm>
                  <a:off x="48915" y="1131590"/>
                  <a:ext cx="6334356" cy="15781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imize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nary>
                          <m:naryPr>
                            <m:chr m:val="∑"/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 lang="de-DE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bar>
                                      <m:barPr>
                                        <m:ctrl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b="0" i="1" smtClean="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b="0" i="1" smtClean="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sub>
                                        </m:sSub>
                                      </m:e>
                                    </m:ba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  <m:r>
                          <a:rPr lang="de-DE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CB32DE-1B8F-A791-C3FB-59412FFD0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5" y="1131590"/>
                  <a:ext cx="6334356" cy="1578124"/>
                </a:xfrm>
                <a:prstGeom prst="rect">
                  <a:avLst/>
                </a:prstGeom>
                <a:blipFill>
                  <a:blip r:embed="rId2"/>
                  <a:stretch>
                    <a:fillRect t="-32000" b="-928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9B00953-7E99-FDED-6087-2F37A5E4E525}"/>
                    </a:ext>
                  </a:extLst>
                </p:cNvPr>
                <p:cNvSpPr txBox="1"/>
                <p:nvPr/>
              </p:nvSpPr>
              <p:spPr>
                <a:xfrm>
                  <a:off x="627464" y="2853730"/>
                  <a:ext cx="10006627" cy="4433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GB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≥</m:t>
                        </m:r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                      ∀</m:t>
                        </m:r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∀</m:t>
                        </m:r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9B00953-7E99-FDED-6087-2F37A5E4E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4" y="2853730"/>
                  <a:ext cx="10006627" cy="443391"/>
                </a:xfrm>
                <a:prstGeom prst="rect">
                  <a:avLst/>
                </a:prstGeom>
                <a:blipFill>
                  <a:blip r:embed="rId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FFE0C00-3AB6-E8C3-A498-6D7F717A2E9D}"/>
                    </a:ext>
                  </a:extLst>
                </p:cNvPr>
                <p:cNvSpPr txBox="1"/>
                <p:nvPr/>
              </p:nvSpPr>
              <p:spPr>
                <a:xfrm>
                  <a:off x="758774" y="3539774"/>
                  <a:ext cx="6457024" cy="826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 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FFE0C00-3AB6-E8C3-A498-6D7F717A2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774" y="3539774"/>
                  <a:ext cx="6457024" cy="826124"/>
                </a:xfrm>
                <a:prstGeom prst="rect">
                  <a:avLst/>
                </a:prstGeom>
                <a:blipFill>
                  <a:blip r:embed="rId4"/>
                  <a:stretch>
                    <a:fillRect l="-588" t="-139394" b="-18787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A511339-CED7-E044-32FC-33F512B13487}"/>
                    </a:ext>
                  </a:extLst>
                </p:cNvPr>
                <p:cNvSpPr txBox="1"/>
                <p:nvPr/>
              </p:nvSpPr>
              <p:spPr>
                <a:xfrm>
                  <a:off x="9122061" y="1950646"/>
                  <a:ext cx="647934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A511339-CED7-E044-32FC-33F512B13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61" y="1950646"/>
                  <a:ext cx="647934" cy="415498"/>
                </a:xfrm>
                <a:prstGeom prst="rect">
                  <a:avLst/>
                </a:prstGeom>
                <a:blipFill>
                  <a:blip r:embed="rId5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240D37-66ED-15BB-D39A-84FED8E70D55}"/>
                    </a:ext>
                  </a:extLst>
                </p:cNvPr>
                <p:cNvSpPr txBox="1"/>
                <p:nvPr/>
              </p:nvSpPr>
              <p:spPr>
                <a:xfrm>
                  <a:off x="9122061" y="2847299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240D37-66ED-15BB-D39A-84FED8E70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61" y="2847299"/>
                  <a:ext cx="633507" cy="415498"/>
                </a:xfrm>
                <a:prstGeom prst="rect">
                  <a:avLst/>
                </a:prstGeom>
                <a:blipFill>
                  <a:blip r:embed="rId6"/>
                  <a:stretch>
                    <a:fillRect b="-2121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A67F09-D4BA-097C-AA9F-0E1C4842811C}"/>
                    </a:ext>
                  </a:extLst>
                </p:cNvPr>
                <p:cNvSpPr txBox="1"/>
                <p:nvPr/>
              </p:nvSpPr>
              <p:spPr>
                <a:xfrm>
                  <a:off x="9122060" y="3637814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A67F09-D4BA-097C-AA9F-0E1C48428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60" y="3637814"/>
                  <a:ext cx="633507" cy="415498"/>
                </a:xfrm>
                <a:prstGeom prst="rect">
                  <a:avLst/>
                </a:prstGeom>
                <a:blipFill>
                  <a:blip r:embed="rId7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E7B6AE-B35D-8375-EB51-AC4D0D6D1E91}"/>
                    </a:ext>
                  </a:extLst>
                </p:cNvPr>
                <p:cNvSpPr txBox="1"/>
                <p:nvPr/>
              </p:nvSpPr>
              <p:spPr>
                <a:xfrm>
                  <a:off x="1835168" y="4532278"/>
                  <a:ext cx="6144118" cy="445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≥0                                                           ∀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∈{1,…,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E7B6AE-B35D-8375-EB51-AC4D0D6D1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168" y="4532278"/>
                  <a:ext cx="6144118" cy="445443"/>
                </a:xfrm>
                <a:prstGeom prst="rect">
                  <a:avLst/>
                </a:prstGeom>
                <a:blipFill>
                  <a:blip r:embed="rId8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B0F66-FDB6-B479-566A-CCCF8D3659AA}"/>
                    </a:ext>
                  </a:extLst>
                </p:cNvPr>
                <p:cNvSpPr txBox="1"/>
                <p:nvPr/>
              </p:nvSpPr>
              <p:spPr>
                <a:xfrm>
                  <a:off x="1829405" y="5014464"/>
                  <a:ext cx="5428281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                                                           ∀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B0F66-FDB6-B479-566A-CCCF8D365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9405" y="5014464"/>
                  <a:ext cx="5428281" cy="415498"/>
                </a:xfrm>
                <a:prstGeom prst="rect">
                  <a:avLst/>
                </a:prstGeom>
                <a:blipFill>
                  <a:blip r:embed="rId9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A026D4-3E10-5C28-48C4-F5626DD5256A}"/>
                    </a:ext>
                  </a:extLst>
                </p:cNvPr>
                <p:cNvSpPr txBox="1"/>
                <p:nvPr/>
              </p:nvSpPr>
              <p:spPr>
                <a:xfrm>
                  <a:off x="1889533" y="5534576"/>
                  <a:ext cx="6097904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dirty="0">
                      <a:solidFill>
                        <a:schemeClr val="bg1">
                          <a:lumMod val="50000"/>
                        </a:schemeClr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{0,1}                                                    ∀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A026D4-3E10-5C28-48C4-F5626DD52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9533" y="5534576"/>
                  <a:ext cx="6097904" cy="415498"/>
                </a:xfrm>
                <a:prstGeom prst="rect">
                  <a:avLst/>
                </a:prstGeom>
                <a:blipFill>
                  <a:blip r:embed="rId10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964AD8-307F-1C1B-89C5-82328905269A}"/>
                    </a:ext>
                  </a:extLst>
                </p:cNvPr>
                <p:cNvSpPr txBox="1"/>
                <p:nvPr/>
              </p:nvSpPr>
              <p:spPr>
                <a:xfrm>
                  <a:off x="9122059" y="4493445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964AD8-307F-1C1B-89C5-823289052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59" y="4493445"/>
                  <a:ext cx="633507" cy="415498"/>
                </a:xfrm>
                <a:prstGeom prst="rect">
                  <a:avLst/>
                </a:prstGeom>
                <a:blipFill>
                  <a:blip r:embed="rId11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78A9DA-5934-A2FE-7488-EA539C60BDEF}"/>
                    </a:ext>
                  </a:extLst>
                </p:cNvPr>
                <p:cNvSpPr txBox="1"/>
                <p:nvPr/>
              </p:nvSpPr>
              <p:spPr>
                <a:xfrm>
                  <a:off x="9129274" y="5014464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78A9DA-5934-A2FE-7488-EA539C60B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9274" y="5014464"/>
                  <a:ext cx="633507" cy="415498"/>
                </a:xfrm>
                <a:prstGeom prst="rect">
                  <a:avLst/>
                </a:prstGeom>
                <a:blipFill>
                  <a:blip r:embed="rId12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A62997-1DF8-BEA0-52EB-1A3AF7AD208D}"/>
                    </a:ext>
                  </a:extLst>
                </p:cNvPr>
                <p:cNvSpPr txBox="1"/>
                <p:nvPr/>
              </p:nvSpPr>
              <p:spPr>
                <a:xfrm>
                  <a:off x="9122058" y="5534576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A62997-1DF8-BEA0-52EB-1A3AF7AD2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58" y="5534576"/>
                  <a:ext cx="633507" cy="415498"/>
                </a:xfrm>
                <a:prstGeom prst="rect">
                  <a:avLst/>
                </a:prstGeom>
                <a:blipFill>
                  <a:blip r:embed="rId13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4674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44C534-8194-4908-2D8C-DAE2D2D1F589}"/>
              </a:ext>
            </a:extLst>
          </p:cNvPr>
          <p:cNvCxnSpPr>
            <a:stCxn id="8" idx="4"/>
            <a:endCxn id="29" idx="0"/>
          </p:cNvCxnSpPr>
          <p:nvPr/>
        </p:nvCxnSpPr>
        <p:spPr bwMode="auto">
          <a:xfrm>
            <a:off x="1345019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CF31EE-53BB-A6F2-F081-8DBC2F13251C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 bwMode="auto">
          <a:xfrm>
            <a:off x="2693462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059BDA-7494-B5C8-E8CA-727F70CB014C}"/>
              </a:ext>
            </a:extLst>
          </p:cNvPr>
          <p:cNvCxnSpPr>
            <a:cxnSpLocks/>
            <a:stCxn id="10" idx="4"/>
            <a:endCxn id="33" idx="0"/>
          </p:cNvCxnSpPr>
          <p:nvPr/>
        </p:nvCxnSpPr>
        <p:spPr bwMode="auto">
          <a:xfrm>
            <a:off x="4079849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F8E83B5-6FAC-8908-387F-4F62E75C2FDF}"/>
              </a:ext>
            </a:extLst>
          </p:cNvPr>
          <p:cNvCxnSpPr>
            <a:cxnSpLocks/>
            <a:stCxn id="11" idx="4"/>
            <a:endCxn id="30" idx="0"/>
          </p:cNvCxnSpPr>
          <p:nvPr/>
        </p:nvCxnSpPr>
        <p:spPr bwMode="auto">
          <a:xfrm>
            <a:off x="5428292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0BFF0-D0D5-6E9C-7EEB-10C096C41EC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544E5-DE8C-0D35-EF64-21C86569B3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0CE42-27D0-B9AA-D9D8-1D7DA3C989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B6B838-288C-4CAE-93CF-5A45213A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Static Spatial Graph: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0C3C4-B878-0AF6-CE5E-93FEC4373FDF}"/>
              </a:ext>
            </a:extLst>
          </p:cNvPr>
          <p:cNvSpPr txBox="1"/>
          <p:nvPr/>
        </p:nvSpPr>
        <p:spPr>
          <a:xfrm>
            <a:off x="841003" y="1487333"/>
            <a:ext cx="4608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Static Spatial Graph: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2D grid of size NxN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nodes: spatial indices (0…9999)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edges: adjacency(4- or 8-connect)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E1051-DDFC-5420-36E8-069554E3CF9B}"/>
              </a:ext>
            </a:extLst>
          </p:cNvPr>
          <p:cNvSpPr/>
          <p:nvPr/>
        </p:nvSpPr>
        <p:spPr bwMode="auto">
          <a:xfrm>
            <a:off x="98501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930E0D-E23F-C3CD-73D1-7DB4D95AC30F}"/>
              </a:ext>
            </a:extLst>
          </p:cNvPr>
          <p:cNvSpPr/>
          <p:nvPr/>
        </p:nvSpPr>
        <p:spPr bwMode="auto">
          <a:xfrm>
            <a:off x="506829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DFC304-A3B0-BF31-1FAF-1FFB31922CD6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1705019" y="3501762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9D0A7CF-200B-7A91-CBB6-870D64475115}"/>
              </a:ext>
            </a:extLst>
          </p:cNvPr>
          <p:cNvSpPr/>
          <p:nvPr/>
        </p:nvSpPr>
        <p:spPr bwMode="auto">
          <a:xfrm>
            <a:off x="233346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7D306B-1904-8967-BCF6-3BB90C7F5234}"/>
              </a:ext>
            </a:extLst>
          </p:cNvPr>
          <p:cNvSpPr/>
          <p:nvPr/>
        </p:nvSpPr>
        <p:spPr bwMode="auto">
          <a:xfrm>
            <a:off x="371984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428897-2312-B6BF-6F1C-0D6B1F37C3EE}"/>
              </a:ext>
            </a:extLst>
          </p:cNvPr>
          <p:cNvSpPr/>
          <p:nvPr/>
        </p:nvSpPr>
        <p:spPr bwMode="auto">
          <a:xfrm>
            <a:off x="98501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137B934-7276-9794-45F4-859529E8F7D6}"/>
              </a:ext>
            </a:extLst>
          </p:cNvPr>
          <p:cNvSpPr/>
          <p:nvPr/>
        </p:nvSpPr>
        <p:spPr bwMode="auto">
          <a:xfrm>
            <a:off x="506829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5A2843-A4F1-2266-C4FD-C85757942A70}"/>
              </a:ext>
            </a:extLst>
          </p:cNvPr>
          <p:cNvCxnSpPr>
            <a:stCxn id="24" idx="6"/>
            <a:endCxn id="25" idx="2"/>
          </p:cNvCxnSpPr>
          <p:nvPr/>
        </p:nvCxnSpPr>
        <p:spPr bwMode="auto">
          <a:xfrm>
            <a:off x="1705019" y="4579291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12C93D7-5DBF-2BA9-A026-0DECF561EA41}"/>
              </a:ext>
            </a:extLst>
          </p:cNvPr>
          <p:cNvSpPr/>
          <p:nvPr/>
        </p:nvSpPr>
        <p:spPr bwMode="auto">
          <a:xfrm>
            <a:off x="233346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C0A587-ED7C-3247-8C66-91615E070F4A}"/>
              </a:ext>
            </a:extLst>
          </p:cNvPr>
          <p:cNvSpPr/>
          <p:nvPr/>
        </p:nvSpPr>
        <p:spPr bwMode="auto">
          <a:xfrm>
            <a:off x="371984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AAF4E0-5E8E-3B8B-5D43-6447E07FCB7E}"/>
              </a:ext>
            </a:extLst>
          </p:cNvPr>
          <p:cNvSpPr/>
          <p:nvPr/>
        </p:nvSpPr>
        <p:spPr bwMode="auto">
          <a:xfrm>
            <a:off x="98501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3E5558-0FF1-1222-CBD3-46E6D73FE54B}"/>
              </a:ext>
            </a:extLst>
          </p:cNvPr>
          <p:cNvSpPr/>
          <p:nvPr/>
        </p:nvSpPr>
        <p:spPr bwMode="auto">
          <a:xfrm>
            <a:off x="506829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799DA-7D3C-F847-90EF-BB98866DE8EF}"/>
              </a:ext>
            </a:extLst>
          </p:cNvPr>
          <p:cNvCxnSpPr>
            <a:stCxn id="29" idx="6"/>
            <a:endCxn id="30" idx="2"/>
          </p:cNvCxnSpPr>
          <p:nvPr/>
        </p:nvCxnSpPr>
        <p:spPr bwMode="auto">
          <a:xfrm>
            <a:off x="1705019" y="5632445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5E1C155-B067-26B5-4928-675EF5AF49E7}"/>
              </a:ext>
            </a:extLst>
          </p:cNvPr>
          <p:cNvSpPr/>
          <p:nvPr/>
        </p:nvSpPr>
        <p:spPr bwMode="auto">
          <a:xfrm>
            <a:off x="233346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132304-D7D9-42CC-7695-DC4393EDFB8D}"/>
              </a:ext>
            </a:extLst>
          </p:cNvPr>
          <p:cNvSpPr/>
          <p:nvPr/>
        </p:nvSpPr>
        <p:spPr bwMode="auto">
          <a:xfrm>
            <a:off x="371984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63A709-C27F-39F1-E42A-54DB064071D5}"/>
              </a:ext>
            </a:extLst>
          </p:cNvPr>
          <p:cNvSpPr txBox="1"/>
          <p:nvPr/>
        </p:nvSpPr>
        <p:spPr>
          <a:xfrm>
            <a:off x="7427934" y="3444658"/>
            <a:ext cx="4512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Only space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 time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Path = sequence of spatial nodes</a:t>
            </a:r>
          </a:p>
          <a:p>
            <a:pPr marL="342900" indent="-342900">
              <a:buFont typeface="Wingdings" pitchFamily="2" charset="2"/>
              <a:buChar char="Ø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828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95AB5-2D51-92FC-0927-568281D9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EB577A-431D-411F-229D-76F29E1A94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29C49-0507-3200-70E2-00E41F73D9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75DAB-F559-B024-B7C0-322780278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14587D-F075-E1B2-15DC-52F88FA8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Expanded Graph: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76E71-CAA8-B11F-B7C5-74BCB19E6186}"/>
              </a:ext>
            </a:extLst>
          </p:cNvPr>
          <p:cNvSpPr txBox="1"/>
          <p:nvPr/>
        </p:nvSpPr>
        <p:spPr>
          <a:xfrm>
            <a:off x="491209" y="981522"/>
            <a:ext cx="330212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Time Expanded Graph: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pPr marL="887151" lvl="1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X dimension</a:t>
            </a:r>
          </a:p>
          <a:p>
            <a:pPr marL="887151" lvl="1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Y dimension</a:t>
            </a:r>
          </a:p>
          <a:p>
            <a:pPr marL="887151" lvl="1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(time) dimension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911494-529A-65EC-3040-E625AA83084D}"/>
              </a:ext>
            </a:extLst>
          </p:cNvPr>
          <p:cNvSpPr/>
          <p:nvPr/>
        </p:nvSpPr>
        <p:spPr bwMode="auto">
          <a:xfrm>
            <a:off x="98501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423DEF-F9B9-F095-F005-E506BDA56AF5}"/>
              </a:ext>
            </a:extLst>
          </p:cNvPr>
          <p:cNvSpPr/>
          <p:nvPr/>
        </p:nvSpPr>
        <p:spPr bwMode="auto">
          <a:xfrm>
            <a:off x="506829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E8D1CB-A087-9F7F-88D3-09D708293948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1705019" y="3501762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C1F2142-76A8-A6B1-76CF-16202E50E709}"/>
              </a:ext>
            </a:extLst>
          </p:cNvPr>
          <p:cNvSpPr/>
          <p:nvPr/>
        </p:nvSpPr>
        <p:spPr bwMode="auto">
          <a:xfrm>
            <a:off x="233346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0BC537-AA06-9DDB-0870-3614773677FE}"/>
              </a:ext>
            </a:extLst>
          </p:cNvPr>
          <p:cNvSpPr/>
          <p:nvPr/>
        </p:nvSpPr>
        <p:spPr bwMode="auto">
          <a:xfrm>
            <a:off x="371984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75D9C5-8806-2E42-4F75-F36DA7A57265}"/>
              </a:ext>
            </a:extLst>
          </p:cNvPr>
          <p:cNvSpPr/>
          <p:nvPr/>
        </p:nvSpPr>
        <p:spPr bwMode="auto">
          <a:xfrm>
            <a:off x="98501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14B96BE-1AD8-0157-78BD-5CE605083985}"/>
              </a:ext>
            </a:extLst>
          </p:cNvPr>
          <p:cNvSpPr/>
          <p:nvPr/>
        </p:nvSpPr>
        <p:spPr bwMode="auto">
          <a:xfrm>
            <a:off x="506829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A6734-F315-87CB-A24E-C0DC282E8C68}"/>
              </a:ext>
            </a:extLst>
          </p:cNvPr>
          <p:cNvCxnSpPr>
            <a:stCxn id="24" idx="6"/>
            <a:endCxn id="25" idx="2"/>
          </p:cNvCxnSpPr>
          <p:nvPr/>
        </p:nvCxnSpPr>
        <p:spPr bwMode="auto">
          <a:xfrm>
            <a:off x="1705019" y="4579291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7914B97-07F8-E708-78A1-FF877EE5DF66}"/>
              </a:ext>
            </a:extLst>
          </p:cNvPr>
          <p:cNvSpPr/>
          <p:nvPr/>
        </p:nvSpPr>
        <p:spPr bwMode="auto">
          <a:xfrm>
            <a:off x="233346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8BE46B-BCB4-422A-D20B-68DE2146CA62}"/>
              </a:ext>
            </a:extLst>
          </p:cNvPr>
          <p:cNvSpPr/>
          <p:nvPr/>
        </p:nvSpPr>
        <p:spPr bwMode="auto">
          <a:xfrm>
            <a:off x="371984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64A654-5EA2-BE3F-3B41-199B299ADB9B}"/>
              </a:ext>
            </a:extLst>
          </p:cNvPr>
          <p:cNvSpPr/>
          <p:nvPr/>
        </p:nvSpPr>
        <p:spPr bwMode="auto">
          <a:xfrm>
            <a:off x="98501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02919D-CA56-9A80-FE00-C5C571FDC5EF}"/>
              </a:ext>
            </a:extLst>
          </p:cNvPr>
          <p:cNvSpPr/>
          <p:nvPr/>
        </p:nvSpPr>
        <p:spPr bwMode="auto">
          <a:xfrm>
            <a:off x="506829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4F6B5-E5A8-4C6A-3DEC-65953DFDCD20}"/>
              </a:ext>
            </a:extLst>
          </p:cNvPr>
          <p:cNvCxnSpPr>
            <a:stCxn id="29" idx="6"/>
            <a:endCxn id="30" idx="2"/>
          </p:cNvCxnSpPr>
          <p:nvPr/>
        </p:nvCxnSpPr>
        <p:spPr bwMode="auto">
          <a:xfrm>
            <a:off x="1705019" y="5632445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1E6E4DD-2A7D-FA0C-76C7-4DEA3099D571}"/>
              </a:ext>
            </a:extLst>
          </p:cNvPr>
          <p:cNvSpPr/>
          <p:nvPr/>
        </p:nvSpPr>
        <p:spPr bwMode="auto">
          <a:xfrm>
            <a:off x="233346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7F9EDA-A7FB-4368-740B-1E6022786E23}"/>
              </a:ext>
            </a:extLst>
          </p:cNvPr>
          <p:cNvSpPr/>
          <p:nvPr/>
        </p:nvSpPr>
        <p:spPr bwMode="auto">
          <a:xfrm>
            <a:off x="371984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9B872E-7458-FCDF-2C8C-19B91321DCE7}"/>
              </a:ext>
            </a:extLst>
          </p:cNvPr>
          <p:cNvSpPr txBox="1"/>
          <p:nvPr/>
        </p:nvSpPr>
        <p:spPr>
          <a:xfrm>
            <a:off x="7427934" y="3444658"/>
            <a:ext cx="4512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Only space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 time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Path = sequence of spatial nodes</a:t>
            </a:r>
          </a:p>
          <a:p>
            <a:pPr marL="342900" indent="-342900">
              <a:buFont typeface="Wingdings" pitchFamily="2" charset="2"/>
              <a:buChar char="Ø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D6DCA-039A-FFF1-2F62-54E137360AD1}"/>
              </a:ext>
            </a:extLst>
          </p:cNvPr>
          <p:cNvSpPr txBox="1"/>
          <p:nvPr/>
        </p:nvSpPr>
        <p:spPr>
          <a:xfrm>
            <a:off x="7298463" y="1313299"/>
            <a:ext cx="40094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for each spatial node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, there are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 copies: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(v, t=0)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(v, t=1)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(v, t=T-1)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6022AF-98E6-D768-A827-415A2AB57DF1}"/>
              </a:ext>
            </a:extLst>
          </p:cNvPr>
          <p:cNvCxnSpPr/>
          <p:nvPr/>
        </p:nvCxnSpPr>
        <p:spPr bwMode="auto">
          <a:xfrm>
            <a:off x="6097587" y="3141762"/>
            <a:ext cx="0" cy="30243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AFF8D7-CB8A-44DD-7876-C566E4EB2C8D}"/>
              </a:ext>
            </a:extLst>
          </p:cNvPr>
          <p:cNvSpPr txBox="1"/>
          <p:nvPr/>
        </p:nvSpPr>
        <p:spPr>
          <a:xfrm>
            <a:off x="6169595" y="3285778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44002-DCF5-DC90-B4AE-8B0FDA0C4792}"/>
              </a:ext>
            </a:extLst>
          </p:cNvPr>
          <p:cNvSpPr txBox="1"/>
          <p:nvPr/>
        </p:nvSpPr>
        <p:spPr>
          <a:xfrm>
            <a:off x="6169749" y="4333367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AAA23-04CB-F40E-02D7-56616BB12FB0}"/>
              </a:ext>
            </a:extLst>
          </p:cNvPr>
          <p:cNvSpPr txBox="1"/>
          <p:nvPr/>
        </p:nvSpPr>
        <p:spPr>
          <a:xfrm>
            <a:off x="6169595" y="5354932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E22829-7DAC-D1D0-7EF1-649986115530}"/>
              </a:ext>
            </a:extLst>
          </p:cNvPr>
          <p:cNvCxnSpPr>
            <a:stCxn id="8" idx="4"/>
            <a:endCxn id="24" idx="0"/>
          </p:cNvCxnSpPr>
          <p:nvPr/>
        </p:nvCxnSpPr>
        <p:spPr bwMode="auto">
          <a:xfrm>
            <a:off x="1345019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9B63C9-D59A-CBFA-0EB9-9DA68B2D9CC5}"/>
              </a:ext>
            </a:extLst>
          </p:cNvPr>
          <p:cNvCxnSpPr>
            <a:cxnSpLocks/>
            <a:stCxn id="24" idx="4"/>
            <a:endCxn id="29" idx="0"/>
          </p:cNvCxnSpPr>
          <p:nvPr/>
        </p:nvCxnSpPr>
        <p:spPr bwMode="auto">
          <a:xfrm>
            <a:off x="1345019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B83158-AB1D-3C6A-5CCE-6C43CEB91B90}"/>
              </a:ext>
            </a:extLst>
          </p:cNvPr>
          <p:cNvCxnSpPr>
            <a:cxnSpLocks/>
            <a:stCxn id="9" idx="4"/>
            <a:endCxn id="27" idx="0"/>
          </p:cNvCxnSpPr>
          <p:nvPr/>
        </p:nvCxnSpPr>
        <p:spPr bwMode="auto">
          <a:xfrm>
            <a:off x="2693462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F6B6ED-F73A-0427-C7CC-08F3200AEB31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 bwMode="auto">
          <a:xfrm>
            <a:off x="2693462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95A198-73B3-1A25-0EDE-AA2E6B4B7522}"/>
              </a:ext>
            </a:extLst>
          </p:cNvPr>
          <p:cNvCxnSpPr>
            <a:cxnSpLocks/>
            <a:stCxn id="10" idx="4"/>
            <a:endCxn id="28" idx="0"/>
          </p:cNvCxnSpPr>
          <p:nvPr/>
        </p:nvCxnSpPr>
        <p:spPr bwMode="auto">
          <a:xfrm>
            <a:off x="4079849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A8E8F3-8470-28A5-DC97-69F6DCA4E67A}"/>
              </a:ext>
            </a:extLst>
          </p:cNvPr>
          <p:cNvCxnSpPr>
            <a:cxnSpLocks/>
            <a:stCxn id="28" idx="4"/>
            <a:endCxn id="33" idx="0"/>
          </p:cNvCxnSpPr>
          <p:nvPr/>
        </p:nvCxnSpPr>
        <p:spPr bwMode="auto">
          <a:xfrm>
            <a:off x="4079849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7A90DB-C2E0-BAE7-F297-67AC7DC86BE4}"/>
              </a:ext>
            </a:extLst>
          </p:cNvPr>
          <p:cNvCxnSpPr>
            <a:cxnSpLocks/>
            <a:stCxn id="11" idx="4"/>
            <a:endCxn id="25" idx="0"/>
          </p:cNvCxnSpPr>
          <p:nvPr/>
        </p:nvCxnSpPr>
        <p:spPr bwMode="auto">
          <a:xfrm>
            <a:off x="5428292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1CBEA5-7630-E5AA-214E-FEB41D67A44E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 bwMode="auto">
          <a:xfrm>
            <a:off x="5428292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757110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158D9-1641-377B-EAF8-BC7D852EF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Budgeted Uncertainty sets for uncertainty modeling</a:t>
            </a:r>
          </a:p>
          <a:p>
            <a:r>
              <a:rPr lang="en-DE" dirty="0"/>
              <a:t>Partitioning of uncertain parameters</a:t>
            </a:r>
          </a:p>
          <a:p>
            <a:r>
              <a:rPr lang="en-DE" dirty="0"/>
              <a:t>Classic budgeted uncertainty set applies to each part of the partition (=region)</a:t>
            </a:r>
          </a:p>
          <a:p>
            <a:r>
              <a:rPr lang="en-DE" dirty="0"/>
              <a:t>Polynomial in time for a constant number of regions (unbounded also possible)</a:t>
            </a:r>
          </a:p>
          <a:p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29E1F-84E1-6CD9-BAFA-333969232B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B45A6-2F0A-FB49-042F-38DE0F750A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2B855-25E9-D9C6-2E3A-7B51BDCB5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A4DF2D-804F-7ED6-5441-19927A47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83577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13619-A628-6625-13ED-E0F3D60F04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F96A7-70A0-494B-4F4D-84FACC00F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8CEDC-CA38-3C09-68CA-7A2A93EC47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113225-83CC-7D9B-3564-CA8F0F63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on a 2D ST-GRF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AB93C6F-8C06-2AA6-D25E-705D7C5D51C8}"/>
              </a:ext>
            </a:extLst>
          </p:cNvPr>
          <p:cNvGrpSpPr/>
          <p:nvPr/>
        </p:nvGrpSpPr>
        <p:grpSpPr>
          <a:xfrm>
            <a:off x="1129034" y="3126943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FF69DEE-82FF-DF43-528A-37AD041B4D86}"/>
                </a:ext>
              </a:extLst>
            </p:cNvPr>
            <p:cNvCxnSpPr>
              <a:stCxn id="74" idx="4"/>
              <a:endCxn id="8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F57442-79A6-F251-4074-1DD9210279F5}"/>
                </a:ext>
              </a:extLst>
            </p:cNvPr>
            <p:cNvCxnSpPr>
              <a:cxnSpLocks/>
              <a:stCxn id="77" idx="4"/>
              <a:endCxn id="8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BA11E6-C5D7-9D74-F307-1F5E8110F91C}"/>
                </a:ext>
              </a:extLst>
            </p:cNvPr>
            <p:cNvCxnSpPr>
              <a:cxnSpLocks/>
              <a:stCxn id="78" idx="4"/>
              <a:endCxn id="8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4B7D30F-B4D3-84FB-3890-BABEC52E90A9}"/>
                </a:ext>
              </a:extLst>
            </p:cNvPr>
            <p:cNvCxnSpPr>
              <a:cxnSpLocks/>
              <a:stCxn id="75" idx="4"/>
              <a:endCxn id="8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CECFB6-E8B8-6C91-7BA2-B3D361A341AF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44F5C26-8A49-BB2F-4B53-111E190A564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790FCB1-97E6-4A3E-8E1E-130E432899CA}"/>
                </a:ext>
              </a:extLst>
            </p:cNvPr>
            <p:cNvCxnSpPr>
              <a:stCxn id="74" idx="6"/>
              <a:endCxn id="7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A832D33-CDF4-CECD-A7FE-CF35392F5CD4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824A19-1F34-953A-96DD-E53C5E1DB03C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EE654C-3039-8522-1A07-7B67B3116733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4F2C816-EB7A-B3FC-98A3-A6719F012481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FE0360-DD7E-2D65-A5C5-97AC967E3D9E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955B7AD-839E-CC34-DE9C-1CB846E2CAC1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D856E18-8311-5DF1-4ED4-44341726CB08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B93B76-B947-A8DE-8BB5-1C6788F93559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AD29382-8E18-442A-25FC-F31706B72B89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C56AB6F-E48D-20A6-8A06-50F82AF21600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0B099F3-9110-11AE-D281-2CD87F74B4DB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AA6AA07-A305-0BF9-F1E9-98A1EBA1A1F6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2D94B0-A1E1-5EE8-6067-8CCD736B92C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3285778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912D013-2CBD-A0B9-78C5-E1561C4CC2A1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1902807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D52795D1-4460-AB50-831D-083614FD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FE08B9DB-9E99-4AF4-A1F4-A68621D0F5B7}"/>
              </a:ext>
            </a:extLst>
          </p:cNvPr>
          <p:cNvSpPr/>
          <p:nvPr/>
        </p:nvSpPr>
        <p:spPr bwMode="auto">
          <a:xfrm>
            <a:off x="552971" y="1902807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5B52B4-B748-1623-5C11-A7694161B468}"/>
              </a:ext>
            </a:extLst>
          </p:cNvPr>
          <p:cNvGrpSpPr/>
          <p:nvPr/>
        </p:nvGrpSpPr>
        <p:grpSpPr>
          <a:xfrm>
            <a:off x="1129035" y="170160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FE66EB-A7F8-ECF8-972B-3D01FBF7C9BA}"/>
                </a:ext>
              </a:extLst>
            </p:cNvPr>
            <p:cNvCxnSpPr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891065-F85B-FA56-0646-A620AF88B0AE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884B7-6714-732F-4D6F-7692120A199B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5B7CA9-D0CD-8F53-414B-90A30A3DE947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AE67EA-4957-9AAE-CC8C-44F041484EDE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7157C38-A334-988D-9996-C3ADE6A300F1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6CF83A-2771-A1F7-04D9-10257872B4E8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2F504B-080F-B2AE-8025-40468513E43B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21432F-8B92-8097-A5F0-5F452A27C754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A4E31A-1C69-EA9F-0D12-18997BB5B50B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CE58081-D8C3-F8F4-1EC7-66D60C7A53AE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D7F531-DD6C-03B6-27B5-9E89722032D5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9C9921E-861B-95A1-FD01-74D9D76056AE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6A9D76-A5E0-1BE2-0F16-8B7D66784A94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F4415F-FC17-428E-9D02-7FD8FD8A5D89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7670C6-52AF-7415-A129-8194494CFE1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EC684-9567-4000-5281-5A470B354004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490F8B3-D7F6-2719-830A-207A5FCEDA80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71BFB9-AF89-1D79-E2CD-EFED9E1156E5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E20D0-2A96-BD26-D145-8CDF3DC75369}"/>
              </a:ext>
            </a:extLst>
          </p:cNvPr>
          <p:cNvSpPr txBox="1"/>
          <p:nvPr/>
        </p:nvSpPr>
        <p:spPr>
          <a:xfrm>
            <a:off x="889410" y="1413570"/>
            <a:ext cx="6623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g(0)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2BB865-FB44-E332-1718-0FDE0865B244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</p:spTree>
    <p:extLst>
      <p:ext uri="{BB962C8B-B14F-4D97-AF65-F5344CB8AC3E}">
        <p14:creationId xmlns:p14="http://schemas.microsoft.com/office/powerpoint/2010/main" val="24813528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2A0FF-318B-11F7-A70C-C4EFE726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3A0A0-CBAA-03DC-9275-31840439E5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53D10-A334-F43A-128D-BBDE003D05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B1C4F-BF28-26EF-C699-7CFBB012AC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BC5391-E8FE-2EF1-8196-E0B89225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on a 2D ST-GRF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2EAA7F-D6C7-3F7C-6C0B-1445E13579C1}"/>
              </a:ext>
            </a:extLst>
          </p:cNvPr>
          <p:cNvGrpSpPr/>
          <p:nvPr/>
        </p:nvGrpSpPr>
        <p:grpSpPr>
          <a:xfrm>
            <a:off x="1129034" y="3126943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FF66DC9-62CE-67AE-4DBE-F7F96EA55029}"/>
                </a:ext>
              </a:extLst>
            </p:cNvPr>
            <p:cNvCxnSpPr>
              <a:stCxn id="74" idx="4"/>
              <a:endCxn id="8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DC06915-2E23-ED7E-1EFC-ED44450ED3E6}"/>
                </a:ext>
              </a:extLst>
            </p:cNvPr>
            <p:cNvCxnSpPr>
              <a:cxnSpLocks/>
              <a:stCxn id="77" idx="4"/>
              <a:endCxn id="8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770255-96AC-D9EF-F1DD-1048C3F6EBCB}"/>
                </a:ext>
              </a:extLst>
            </p:cNvPr>
            <p:cNvCxnSpPr>
              <a:cxnSpLocks/>
              <a:stCxn id="78" idx="4"/>
              <a:endCxn id="8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EC84767-06D1-9BC4-5189-9FD3724E8AEC}"/>
                </a:ext>
              </a:extLst>
            </p:cNvPr>
            <p:cNvCxnSpPr>
              <a:cxnSpLocks/>
              <a:stCxn id="75" idx="4"/>
              <a:endCxn id="8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30DE2BE-32D3-F2F3-02AD-C442B33BD595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DEDC59-D0BD-8007-76B0-5B042925D38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70F6532-A542-E79A-72BC-50D687CFA61B}"/>
                </a:ext>
              </a:extLst>
            </p:cNvPr>
            <p:cNvCxnSpPr>
              <a:stCxn id="74" idx="6"/>
              <a:endCxn id="7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B21705-5002-3830-70CF-E2153266E45F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EDA4D2-7D99-124A-2B15-E363DF2B778A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CF8F2CA-5A09-1C2B-5150-F8B664921D3D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B8ED272-15DA-C87D-CD6B-8D77E3C17986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F239F0-DF55-BBB4-854D-DBE4D8D2F2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D07E550-C5DE-C876-455C-DEED385D2F3E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7AB855-E629-2722-88E2-40F2FA3AECA7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790C0D9-B4D1-AB04-DDD0-D2C19024DFB8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F3056D1-3467-9CF3-F917-21E02516D549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E15ABCB-FE84-E50F-3D31-637A33E5D6DF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5BCB8B9-15C5-B275-1023-E7B796B04F8B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8A0B200-51A6-EBA6-EDD9-639B525B9C59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5F2E4C5-C931-0FB4-EF18-B2B8AC43E55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3285778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54E1C46-984B-E7E2-D919-32D2C9176F68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1902807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516EC571-365A-148A-435F-90CBE1D0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E586E3C2-F076-5240-966B-D1EC47BC993D}"/>
              </a:ext>
            </a:extLst>
          </p:cNvPr>
          <p:cNvSpPr/>
          <p:nvPr/>
        </p:nvSpPr>
        <p:spPr bwMode="auto">
          <a:xfrm>
            <a:off x="552971" y="1902807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791C7E-A799-CF58-C9A2-75C9323D971C}"/>
              </a:ext>
            </a:extLst>
          </p:cNvPr>
          <p:cNvGrpSpPr/>
          <p:nvPr/>
        </p:nvGrpSpPr>
        <p:grpSpPr>
          <a:xfrm>
            <a:off x="1129035" y="170160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28B7C1-D357-7FE8-04E9-8BAF54D753B0}"/>
                </a:ext>
              </a:extLst>
            </p:cNvPr>
            <p:cNvCxnSpPr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F4D049-BEB0-A007-F061-92AD27A3729B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AF8911-D170-832B-9A45-1E5A3E4B1F00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747E0F-3D3A-1F2B-EE11-3E1AC2457AE6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D221FD-DF08-0C30-D1C4-4D57FA7E2386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E53138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9875C-DA46-EB0F-A135-D9419D4DFF75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0698AC-6EE5-9E9C-0313-35175C614EFC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CAE9EF-525D-D3C5-3979-6E36F0DD7F3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DE65A5-C142-C0BA-B061-194E54077683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C8B988-0B00-3BB7-AD9E-B56CA08C4B92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6F8F40-B2C5-FA8E-3726-DD0B33BBEB9B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2FA866E-6728-3027-AD94-90186629FB8C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8120CC-1E51-1AE1-7A88-AAA674F8FFD5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90616B-3FEA-6CD7-F989-3CAC69C93BBC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9F3A8C-BEDA-B0A0-04AD-60B4893C4D56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E688C0-7BA1-61AD-6090-D2969EFD5302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A3F0BC-A6A0-9A8E-EA1C-E91268E6D0EE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C1F4D7-92ED-F0C9-8F1B-197435A2A19D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29A1B5-C044-BE55-AFDC-079855A1F7E7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4A88F-EC2E-25D3-86D3-26BBB85B0843}"/>
              </a:ext>
            </a:extLst>
          </p:cNvPr>
          <p:cNvSpPr txBox="1"/>
          <p:nvPr/>
        </p:nvSpPr>
        <p:spPr>
          <a:xfrm>
            <a:off x="438510" y="1425277"/>
            <a:ext cx="15969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g(0) ?= g(1)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8CECDC-35B5-4918-A075-80C3E8B9BA03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</p:spTree>
    <p:extLst>
      <p:ext uri="{BB962C8B-B14F-4D97-AF65-F5344CB8AC3E}">
        <p14:creationId xmlns:p14="http://schemas.microsoft.com/office/powerpoint/2010/main" val="28364349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093B-6C4C-EC2D-331E-572C55C2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1708E0CC-0C5F-41A3-05C6-719B284F7C9D}"/>
              </a:ext>
            </a:extLst>
          </p:cNvPr>
          <p:cNvGrpSpPr/>
          <p:nvPr/>
        </p:nvGrpSpPr>
        <p:grpSpPr>
          <a:xfrm>
            <a:off x="1129033" y="387153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7581BA-493B-08F3-FEFC-BB8BD85F5A61}"/>
                </a:ext>
              </a:extLst>
            </p:cNvPr>
            <p:cNvCxnSpPr>
              <a:cxnSpLocks/>
              <a:stCxn id="96" idx="4"/>
              <a:endCxn id="106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CB83BCD-4DF7-CDBD-9F80-9141DA3AF078}"/>
                </a:ext>
              </a:extLst>
            </p:cNvPr>
            <p:cNvCxnSpPr>
              <a:cxnSpLocks/>
              <a:stCxn id="99" idx="4"/>
              <a:endCxn id="109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882F2C2-86C9-4130-6FFE-F507077C4341}"/>
                </a:ext>
              </a:extLst>
            </p:cNvPr>
            <p:cNvCxnSpPr>
              <a:cxnSpLocks/>
              <a:stCxn id="100" idx="4"/>
              <a:endCxn id="110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4DBE6A8-0E19-F82E-57BD-B3EDF7C320D0}"/>
                </a:ext>
              </a:extLst>
            </p:cNvPr>
            <p:cNvCxnSpPr>
              <a:cxnSpLocks/>
              <a:stCxn id="97" idx="4"/>
              <a:endCxn id="107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3C6C201-AC2A-9F85-EAAD-B3B98A50BDBF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5440C0E-0042-0BD4-1A75-FA3C9BE8FA73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159BDD3-6A6D-2B3A-3667-DD48C0525F51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05D2D3A-3B9C-E74F-5FB0-E4953DFEE03F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9435081-3F12-21D0-83AB-CA22FA96F0D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3CDF882-0867-19B3-63F1-E4959608302D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6B77BA-FC87-6329-5CFF-83425A54F5A0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42C65C4-F8DF-4FFB-9E4D-77BC9A0F027B}"/>
                </a:ext>
              </a:extLst>
            </p:cNvPr>
            <p:cNvCxnSpPr>
              <a:cxnSpLocks/>
              <a:stCxn id="101" idx="6"/>
              <a:endCxn id="102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ED33B3-0B16-EC97-ED96-D7D04429136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0AAB44-4D1B-DE14-274E-23FF8845AF73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8A8996-BA32-134B-B9F6-2DA79C98ACB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DA07BF5-0A01-A547-2150-D9D64E8E136E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CFD78EE-3982-564C-A00D-57391CAC0C00}"/>
                </a:ext>
              </a:extLst>
            </p:cNvPr>
            <p:cNvCxnSpPr>
              <a:cxnSpLocks/>
              <a:stCxn id="106" idx="6"/>
              <a:endCxn id="107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55E87E-4D6D-DF5E-540E-2D29CD78F131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A31C8-954D-3AC6-16EB-EAC7B1A276FB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725E46-967B-F1B2-3FB2-662DD2192E78}"/>
              </a:ext>
            </a:extLst>
          </p:cNvPr>
          <p:cNvGrpSpPr/>
          <p:nvPr/>
        </p:nvGrpSpPr>
        <p:grpSpPr>
          <a:xfrm>
            <a:off x="1129034" y="3649754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AFBE2A5-C61F-C258-B42A-11374577A929}"/>
                </a:ext>
              </a:extLst>
            </p:cNvPr>
            <p:cNvCxnSpPr>
              <a:cxnSpLocks/>
              <a:stCxn id="123" idx="4"/>
              <a:endCxn id="133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BA47DA6-ECF5-669B-6286-59C6C7FAF401}"/>
                </a:ext>
              </a:extLst>
            </p:cNvPr>
            <p:cNvCxnSpPr>
              <a:cxnSpLocks/>
              <a:stCxn id="126" idx="4"/>
              <a:endCxn id="136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0012D5-29E3-68F3-2521-8218340468D2}"/>
                </a:ext>
              </a:extLst>
            </p:cNvPr>
            <p:cNvCxnSpPr>
              <a:cxnSpLocks/>
              <a:stCxn id="127" idx="4"/>
              <a:endCxn id="137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A28B61E-1CDB-1062-54BF-7CC04D14A400}"/>
                </a:ext>
              </a:extLst>
            </p:cNvPr>
            <p:cNvCxnSpPr>
              <a:cxnSpLocks/>
              <a:stCxn id="124" idx="4"/>
              <a:endCxn id="134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1B68D86-2D2F-4BF7-4E3E-C8F8F2F33B42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FAF289C-A2BE-3F0E-8FB8-1CD34BC2B0DA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452BB48-35A1-0C32-2096-9E72158435E9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1ED5D0-8A7A-074A-4482-FEA4C8F734A1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1BE957C-2712-957F-076E-F8507DD6694B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EE83A7A-5873-F56F-B902-E78277B2B422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CE13CC1-5463-0B4B-B866-27036FF9AB4B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A14482D-7DFD-FB1E-9216-F66B36B3DAB3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D0724F-680A-FB56-2B99-75720B53B00A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7740D75-F81A-9E6F-66B7-AED803875561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4BD147-4197-5341-E27F-E5E5765434A1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6362651-841E-CDF0-F1F3-F88DFB1856C4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A0E7D77-FC3B-DBB8-9A5F-2383446BC7D1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94ABD3E-80CB-618D-76C5-74D6DD418BE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FD52B14-2FE9-CAF6-6F15-25108259FA17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23B15-0E01-774D-3705-402F4E2C37A1}"/>
              </a:ext>
            </a:extLst>
          </p:cNvPr>
          <p:cNvGrpSpPr/>
          <p:nvPr/>
        </p:nvGrpSpPr>
        <p:grpSpPr>
          <a:xfrm>
            <a:off x="1129034" y="3445746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4C8E820-25AE-0463-ED66-6C6A92C7FE69}"/>
                </a:ext>
              </a:extLst>
            </p:cNvPr>
            <p:cNvCxnSpPr>
              <a:cxnSpLocks/>
              <a:stCxn id="54" idx="4"/>
              <a:endCxn id="6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7595A6-F08C-F123-A4EE-5BF57330F3AD}"/>
                </a:ext>
              </a:extLst>
            </p:cNvPr>
            <p:cNvCxnSpPr>
              <a:cxnSpLocks/>
              <a:stCxn id="57" idx="4"/>
              <a:endCxn id="6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E87686-C3E9-088E-3D5A-B09C604EAD78}"/>
                </a:ext>
              </a:extLst>
            </p:cNvPr>
            <p:cNvCxnSpPr>
              <a:cxnSpLocks/>
              <a:stCxn id="58" idx="4"/>
              <a:endCxn id="6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FBF2928-59D8-6F42-028D-6C4ED7B3D215}"/>
                </a:ext>
              </a:extLst>
            </p:cNvPr>
            <p:cNvCxnSpPr>
              <a:cxnSpLocks/>
              <a:stCxn id="55" idx="4"/>
              <a:endCxn id="6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2F33D66-8A54-9467-70A2-6B9726CE25C9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D02A650-E50F-C9A3-91A7-041897148B05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9552513-345F-E5E8-DFBC-756A99AE6EA9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36C89C3-1582-F692-9626-F457A83B8A72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3791737-6739-D7FD-658C-3B3444939E16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C82CB-4E02-E7F1-10EC-3E975A18A73A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744F321-4E2C-0AB7-1367-C4D898398F9B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727CA9-CD05-6D95-8091-04BCB383F509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8610A0-DF55-94E0-CEF9-F32834C139C7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43E919E-0E44-4533-D0A6-B824575B2157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132F21C-D1D4-A9AC-E43F-5984B691720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EEAC79B-6B01-3F4E-2FB2-07296DCDF0D3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8F103C-A903-9E60-A11F-25ECE77CDE74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A3CFA3A-6A0A-E461-454A-CE002E068472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715C608-300F-FA58-A72F-5646D6271D55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B964E-3368-5CF0-66D5-A072423D54E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E1574-C268-0E2A-37B1-5B41E9937F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C8F93-D3B3-AE4C-632B-19E3BF75BF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634BE6-A8DA-FCDC-3664-868F7425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2F1033D0-A162-49D9-9E98-80C6E34D1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BEEF828-83DD-372E-8385-7D1E386FEB83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57EA5B-20D8-AECA-971B-D314E1381604}"/>
              </a:ext>
            </a:extLst>
          </p:cNvPr>
          <p:cNvGrpSpPr/>
          <p:nvPr/>
        </p:nvGrpSpPr>
        <p:grpSpPr>
          <a:xfrm>
            <a:off x="1129035" y="3223968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795D9B-9316-17D0-9BC8-58F34346EB87}"/>
                </a:ext>
              </a:extLst>
            </p:cNvPr>
            <p:cNvCxnSpPr>
              <a:cxnSpLocks/>
              <a:stCxn id="31" idx="4"/>
              <a:endCxn id="4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D4C6C9-D2E5-D920-A7D7-6EBB4C247A5A}"/>
                </a:ext>
              </a:extLst>
            </p:cNvPr>
            <p:cNvCxnSpPr>
              <a:cxnSpLocks/>
              <a:stCxn id="34" idx="4"/>
              <a:endCxn id="4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F720EB-01B7-A5C7-2BA3-FCDEA6B89933}"/>
                </a:ext>
              </a:extLst>
            </p:cNvPr>
            <p:cNvCxnSpPr>
              <a:cxnSpLocks/>
              <a:stCxn id="35" idx="4"/>
              <a:endCxn id="4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182550-FA10-39FA-FE61-60906E2422AF}"/>
                </a:ext>
              </a:extLst>
            </p:cNvPr>
            <p:cNvCxnSpPr>
              <a:cxnSpLocks/>
              <a:stCxn id="32" idx="4"/>
              <a:endCxn id="4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5BCB0C-A8BB-66D6-61EC-FC8CF2DEDDF0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CF1D48C-194D-C772-6DC3-6660DED9B02F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C4E0F1-4100-F72E-5B17-09FC1EEFD0CC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DDD0E5-02A6-8731-5A15-A6A44F2B9D25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4E6F1D-1EC7-5661-AEAD-DF41A2752E2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5F16141-F1B1-E57A-6ED0-BE8F30FD736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CAF74B-69D0-53BD-9F91-D9BB2466B053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858D32-2E14-534F-CF94-2255809BFBAA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31A251-140E-CF38-603B-25E08D9CA70D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BD0705-D93B-0C86-B87A-D29208C6B919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B6A6C20-5342-361C-3A83-DE9DEC45F707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480596-22FD-4D1D-A2BA-7F8DCDF62C4D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45B358-3FB3-50CA-0ADE-5222C272D4FF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35F2A4-53E5-F1B6-A5FF-BA2651F0A299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4D09C09-B1A9-2FAE-4E08-8ABADAF3A88E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6F2132B-ACDD-B267-1FC1-A43D711C851E}"/>
              </a:ext>
            </a:extLst>
          </p:cNvPr>
          <p:cNvSpPr/>
          <p:nvPr/>
        </p:nvSpPr>
        <p:spPr bwMode="auto">
          <a:xfrm>
            <a:off x="552971" y="1614775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6B5B47-70ED-23D5-DA1C-2D4E3E8EFD14}"/>
              </a:ext>
            </a:extLst>
          </p:cNvPr>
          <p:cNvGrpSpPr/>
          <p:nvPr/>
        </p:nvGrpSpPr>
        <p:grpSpPr>
          <a:xfrm>
            <a:off x="1129035" y="1413570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243B70-4603-DBA2-00A2-930699824D4A}"/>
                </a:ext>
              </a:extLst>
            </p:cNvPr>
            <p:cNvCxnSpPr>
              <a:cxnSpLocks/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75A788-0955-7985-6E27-91E4E247700A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618E91-DDEC-5217-51F8-223C975F8109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DF579A-7F4A-6182-7933-E574F2F3B726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89AD18-A1B0-2225-472F-13C18DA42086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0495A6-F16E-1EA2-56AB-E09C7A6D2AD1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EDD8BD-F1E6-A7E6-A075-74DA90EDA7F6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E08765-9A34-D095-4DCC-41107D6AA3F5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323133-56CE-7993-2B67-55F2AA6B7E76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762DF3-8F45-5CF3-ECD1-54F0263CA5C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58D158-2613-89CD-2139-BA3136FDD178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228F9D-6916-DFE6-2D8F-FCC019FF307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8C4771-7CF5-CC0A-33A7-FF4E1089B3B6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6ADE13-38AF-DCD1-F47B-51F6F0FD2FBA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F196B06-5D8C-4394-C3BE-3F0DDB798FB4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73C788-4628-9823-DF90-263D9E28B4D1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5B62E53-F36F-F1ED-000E-0B5DB4236CAD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DA17C9-AD65-32B7-0746-B17D4E2460E6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4BDA898-FCB2-3599-5CB4-CDDE7008506C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2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CB6B1-21B8-C91E-FF30-BABB98491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3B9F2-2E96-291B-4012-9852FD715EC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93344-3CD1-F570-5103-64E3B6A3CB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B68EA-E46B-F987-0608-FCCC9C8B5B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AEF19-895D-8812-4864-A41CB863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FF21F7-E209-9182-4F94-55079C53995C}"/>
              </a:ext>
            </a:extLst>
          </p:cNvPr>
          <p:cNvSpPr/>
          <p:nvPr/>
        </p:nvSpPr>
        <p:spPr bwMode="auto">
          <a:xfrm>
            <a:off x="1345059" y="3429794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DEC44-5E17-0848-4C5C-95B8D1A88C6F}"/>
              </a:ext>
            </a:extLst>
          </p:cNvPr>
          <p:cNvSpPr/>
          <p:nvPr/>
        </p:nvSpPr>
        <p:spPr bwMode="auto">
          <a:xfrm>
            <a:off x="2441434" y="2493690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AD5FCF-68E2-3768-FC43-6690D62EDF25}"/>
              </a:ext>
            </a:extLst>
          </p:cNvPr>
          <p:cNvSpPr/>
          <p:nvPr/>
        </p:nvSpPr>
        <p:spPr bwMode="auto">
          <a:xfrm>
            <a:off x="2181489" y="4131906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B9348C-19B0-D13C-1EA1-D90AF27EFFF3}"/>
              </a:ext>
            </a:extLst>
          </p:cNvPr>
          <p:cNvSpPr/>
          <p:nvPr/>
        </p:nvSpPr>
        <p:spPr bwMode="auto">
          <a:xfrm>
            <a:off x="3128988" y="3380199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BA5E3-0D77-F466-6EB1-CF6B08E082DB}"/>
              </a:ext>
            </a:extLst>
          </p:cNvPr>
          <p:cNvSpPr/>
          <p:nvPr/>
        </p:nvSpPr>
        <p:spPr bwMode="auto">
          <a:xfrm>
            <a:off x="3937347" y="2671901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1CE92-BA95-3768-E0E3-DC10A7EA04E6}"/>
              </a:ext>
            </a:extLst>
          </p:cNvPr>
          <p:cNvCxnSpPr>
            <a:cxnSpLocks/>
            <a:stCxn id="2" idx="7"/>
            <a:endCxn id="7" idx="3"/>
          </p:cNvCxnSpPr>
          <p:nvPr/>
        </p:nvCxnSpPr>
        <p:spPr bwMode="auto">
          <a:xfrm flipV="1">
            <a:off x="1775298" y="2923929"/>
            <a:ext cx="739953" cy="5796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B0051B-B927-AE4A-0530-4BFA5D69A69F}"/>
              </a:ext>
            </a:extLst>
          </p:cNvPr>
          <p:cNvCxnSpPr>
            <a:cxnSpLocks/>
            <a:stCxn id="2" idx="5"/>
            <a:endCxn id="9" idx="1"/>
          </p:cNvCxnSpPr>
          <p:nvPr/>
        </p:nvCxnSpPr>
        <p:spPr bwMode="auto">
          <a:xfrm>
            <a:off x="1775298" y="3860033"/>
            <a:ext cx="480008" cy="3456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44A648-AAD7-8E4C-830D-DB2D068A84B8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auto">
          <a:xfrm flipV="1">
            <a:off x="2611728" y="3810438"/>
            <a:ext cx="591077" cy="39528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99528B-1604-3C0D-1EB8-2D812E7B94E4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 bwMode="auto">
          <a:xfrm>
            <a:off x="2871673" y="2923929"/>
            <a:ext cx="331132" cy="530087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7C700D-48AB-78CE-B094-C343CB29EDBE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 bwMode="auto">
          <a:xfrm flipV="1">
            <a:off x="3559227" y="3102140"/>
            <a:ext cx="451937" cy="35187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5027B98-E1CC-74A9-BB77-3711E583B50B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 bwMode="auto">
          <a:xfrm>
            <a:off x="2945490" y="2745718"/>
            <a:ext cx="991857" cy="178211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AE96C90-2755-B087-3EF1-6643DE76707C}"/>
              </a:ext>
            </a:extLst>
          </p:cNvPr>
          <p:cNvSpPr/>
          <p:nvPr/>
        </p:nvSpPr>
        <p:spPr bwMode="auto">
          <a:xfrm>
            <a:off x="4750837" y="3422705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41912B-BC69-F41F-2380-AA4DFCFD0E5E}"/>
              </a:ext>
            </a:extLst>
          </p:cNvPr>
          <p:cNvCxnSpPr>
            <a:cxnSpLocks/>
            <a:stCxn id="11" idx="5"/>
            <a:endCxn id="52" idx="1"/>
          </p:cNvCxnSpPr>
          <p:nvPr/>
        </p:nvCxnSpPr>
        <p:spPr bwMode="auto">
          <a:xfrm>
            <a:off x="4367586" y="3102140"/>
            <a:ext cx="457068" cy="3943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7C9FFB0-2BD6-227A-F2FA-F585DE615349}"/>
              </a:ext>
            </a:extLst>
          </p:cNvPr>
          <p:cNvSpPr txBox="1"/>
          <p:nvPr/>
        </p:nvSpPr>
        <p:spPr>
          <a:xfrm>
            <a:off x="1891923" y="292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0C74AE-36E8-1243-4F80-73A326E171E8}"/>
              </a:ext>
            </a:extLst>
          </p:cNvPr>
          <p:cNvSpPr txBox="1"/>
          <p:nvPr/>
        </p:nvSpPr>
        <p:spPr>
          <a:xfrm>
            <a:off x="1949977" y="37178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D04C2B-3BEC-4055-CAF5-4A8AA3311872}"/>
              </a:ext>
            </a:extLst>
          </p:cNvPr>
          <p:cNvSpPr txBox="1"/>
          <p:nvPr/>
        </p:nvSpPr>
        <p:spPr>
          <a:xfrm>
            <a:off x="3194954" y="2480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045F47-16C2-1B0B-7283-4829CCC2ABB7}"/>
              </a:ext>
            </a:extLst>
          </p:cNvPr>
          <p:cNvSpPr txBox="1"/>
          <p:nvPr/>
        </p:nvSpPr>
        <p:spPr>
          <a:xfrm>
            <a:off x="3029227" y="29370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8C05C3-1ED8-FE2E-90CA-923A5D5A16F6}"/>
              </a:ext>
            </a:extLst>
          </p:cNvPr>
          <p:cNvSpPr txBox="1"/>
          <p:nvPr/>
        </p:nvSpPr>
        <p:spPr>
          <a:xfrm>
            <a:off x="2632584" y="37178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275B4-D89F-18F5-2CFC-F2B7DDCD7A32}"/>
              </a:ext>
            </a:extLst>
          </p:cNvPr>
          <p:cNvSpPr txBox="1"/>
          <p:nvPr/>
        </p:nvSpPr>
        <p:spPr>
          <a:xfrm>
            <a:off x="3720016" y="32233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1E0910-DA66-BD0C-4655-C58D3BFD04D6}"/>
              </a:ext>
            </a:extLst>
          </p:cNvPr>
          <p:cNvSpPr txBox="1"/>
          <p:nvPr/>
        </p:nvSpPr>
        <p:spPr>
          <a:xfrm>
            <a:off x="4514699" y="29034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A931B28-1585-2DA1-98E4-1ECE948DDC8B}"/>
              </a:ext>
            </a:extLst>
          </p:cNvPr>
          <p:cNvCxnSpPr>
            <a:cxnSpLocks/>
          </p:cNvCxnSpPr>
          <p:nvPr/>
        </p:nvCxnSpPr>
        <p:spPr bwMode="auto">
          <a:xfrm>
            <a:off x="1689321" y="5085978"/>
            <a:ext cx="1131969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F155771-A8BC-3510-A9A8-C17941F54C31}"/>
              </a:ext>
            </a:extLst>
          </p:cNvPr>
          <p:cNvSpPr txBox="1"/>
          <p:nvPr/>
        </p:nvSpPr>
        <p:spPr>
          <a:xfrm>
            <a:off x="2871673" y="4916943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Minimum-Cost Path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88B032-ECE4-9D1C-7A3E-50CE994D96E5}"/>
              </a:ext>
            </a:extLst>
          </p:cNvPr>
          <p:cNvCxnSpPr>
            <a:cxnSpLocks/>
          </p:cNvCxnSpPr>
          <p:nvPr/>
        </p:nvCxnSpPr>
        <p:spPr bwMode="auto">
          <a:xfrm>
            <a:off x="1670369" y="5590034"/>
            <a:ext cx="1150921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AEA5894-90C8-F136-9E2A-48BDB062884F}"/>
              </a:ext>
            </a:extLst>
          </p:cNvPr>
          <p:cNvSpPr txBox="1"/>
          <p:nvPr/>
        </p:nvSpPr>
        <p:spPr>
          <a:xfrm>
            <a:off x="2871673" y="5414354"/>
            <a:ext cx="15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Directed Edge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EB0E77FD-2845-26C3-10CD-15C071C4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646" y="2973125"/>
            <a:ext cx="4876800" cy="36576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79051EC-AD7E-E221-E22B-F8E39A2586F9}"/>
              </a:ext>
            </a:extLst>
          </p:cNvPr>
          <p:cNvGrpSpPr/>
          <p:nvPr/>
        </p:nvGrpSpPr>
        <p:grpSpPr>
          <a:xfrm>
            <a:off x="5825956" y="1557586"/>
            <a:ext cx="2880320" cy="2880320"/>
            <a:chOff x="913011" y="1701602"/>
            <a:chExt cx="2880320" cy="288032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7113387-952C-7241-3ADC-19B1D7B70616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5D4F729-82D5-FEA5-970B-7FC5CF3EF8D7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A36B8AA-0CF4-0EA5-033A-2A671614DAF6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9889309-F0AA-1E2C-F581-63D405E9AEAB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9FC2C56-0987-9D27-6FB4-DA1CF827B7BC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08FBC52-11A4-566E-926A-ADD10895AF54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885C8A5-6540-AC1F-E561-94B3552BADB4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857B344-BB72-0D8C-65BA-F78EA7005440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07C13AE-678F-1659-D736-8E5F398789F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7B5FE73-4455-F71E-3A74-DF0263C8446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71F0EE-328F-94FE-380B-435BADEFC9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5C67988-6D6D-F944-A94C-3B207B27806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91C6658-1A69-66C2-776E-BA1D45B511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DBF9731-7693-A86F-9892-F3D7D5378E2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EDBBC91-759E-F824-B742-78773605D8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22124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DC76-EDCB-2475-4433-D8163C78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0E42A879-F9E1-8E05-0BEE-B3001782F99F}"/>
              </a:ext>
            </a:extLst>
          </p:cNvPr>
          <p:cNvGrpSpPr/>
          <p:nvPr/>
        </p:nvGrpSpPr>
        <p:grpSpPr>
          <a:xfrm>
            <a:off x="1129033" y="387153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99C27CE-CBF8-D0A2-7083-F41367F1A944}"/>
                </a:ext>
              </a:extLst>
            </p:cNvPr>
            <p:cNvCxnSpPr>
              <a:cxnSpLocks/>
              <a:stCxn id="96" idx="4"/>
              <a:endCxn id="106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C7AAE77-06D5-A299-51DC-3B29F6B6EE02}"/>
                </a:ext>
              </a:extLst>
            </p:cNvPr>
            <p:cNvCxnSpPr>
              <a:cxnSpLocks/>
              <a:stCxn id="99" idx="4"/>
              <a:endCxn id="109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949016A-872C-4770-26AD-53AF28D72116}"/>
                </a:ext>
              </a:extLst>
            </p:cNvPr>
            <p:cNvCxnSpPr>
              <a:cxnSpLocks/>
              <a:stCxn id="100" idx="4"/>
              <a:endCxn id="110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19044FD-DFE3-E8A7-1451-4645D9F4BFA7}"/>
                </a:ext>
              </a:extLst>
            </p:cNvPr>
            <p:cNvCxnSpPr>
              <a:cxnSpLocks/>
              <a:stCxn id="97" idx="4"/>
              <a:endCxn id="107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E191A61-AA60-65FC-E329-182D059DB172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6804C7E-39C9-72A8-D896-AC211CF9A36F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F436F71-1D25-1A8E-7242-C119892B66DD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EC039AA-8605-E884-52A4-D1794C7C86A6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1EE0C99-1863-3507-27D6-344412617390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FE9DC4C-277B-C31A-5A20-0E37BFB116F8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8652773-17BA-10A8-4CCA-96FB17C8C0A5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8A405BA-D55F-DCFA-E0FD-68C4C11A186F}"/>
                </a:ext>
              </a:extLst>
            </p:cNvPr>
            <p:cNvCxnSpPr>
              <a:cxnSpLocks/>
              <a:stCxn id="101" idx="6"/>
              <a:endCxn id="102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F922715-FD64-BF37-8167-056372FF079A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D0B479D-D118-2E27-C1BA-A0AF40B06EBD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6EE636A-31DE-50E5-8B2B-242097CAB34C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FC13F81-A479-E169-F205-CDA04C5540E9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5817529-FF45-1EA9-F0D9-C07DA5ED0D13}"/>
                </a:ext>
              </a:extLst>
            </p:cNvPr>
            <p:cNvCxnSpPr>
              <a:cxnSpLocks/>
              <a:stCxn id="106" idx="6"/>
              <a:endCxn id="107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69A507D-79E3-2751-514D-AB02400BB36F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FE7635C-1825-8EF0-55B3-661DD772C2E8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AC6E394-50E0-1646-554E-F02C5A925D69}"/>
              </a:ext>
            </a:extLst>
          </p:cNvPr>
          <p:cNvGrpSpPr/>
          <p:nvPr/>
        </p:nvGrpSpPr>
        <p:grpSpPr>
          <a:xfrm>
            <a:off x="1129034" y="3649754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4975E7B-B518-2BC4-05F1-2A4897C7B63F}"/>
                </a:ext>
              </a:extLst>
            </p:cNvPr>
            <p:cNvCxnSpPr>
              <a:cxnSpLocks/>
              <a:stCxn id="123" idx="4"/>
              <a:endCxn id="133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725B47A-DA7A-265E-915D-C95AD1F307BC}"/>
                </a:ext>
              </a:extLst>
            </p:cNvPr>
            <p:cNvCxnSpPr>
              <a:cxnSpLocks/>
              <a:stCxn id="126" idx="4"/>
              <a:endCxn id="136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295F21B-A717-6CE7-A87B-E9B1D07AD477}"/>
                </a:ext>
              </a:extLst>
            </p:cNvPr>
            <p:cNvCxnSpPr>
              <a:cxnSpLocks/>
              <a:stCxn id="127" idx="4"/>
              <a:endCxn id="137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A4C1DF-EEAB-5FBE-4DC9-A21849BFBC04}"/>
                </a:ext>
              </a:extLst>
            </p:cNvPr>
            <p:cNvCxnSpPr>
              <a:cxnSpLocks/>
              <a:stCxn id="124" idx="4"/>
              <a:endCxn id="134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9AC3B35-2D02-54C4-1E3D-951D477BB4A6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0262C57-56FC-958A-5E8D-FAC966DF034A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A011BAA-55BA-1FD3-932F-5F8F9A821FE3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E6959B0-F99B-6094-2952-BE396F964F1B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7461512-04ED-9FF3-FA66-211662005B64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8EED00C-2456-EADF-1F0C-F6EF9AF86CB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77EFDD5-385A-79E6-D724-683E6231FF39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68557FC-0410-077F-958D-74CF046D4662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A882978-5ECA-18CD-700B-9D6A8A9774B5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CFDAEF3-8D8F-B5D0-6F05-88BC3C0DC87A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CF9BB3-74EE-3C64-C1E7-24416534A3C7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0FA6BB-B73B-F8B1-7268-C7731CA0545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55986C8-C4E1-DB2B-7FD6-176A21F92D07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89F4651-E0B0-718E-095C-574DAD1C0D74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78F2EC4-CE0E-20D0-C07A-9B51BD45B1DF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BDC946-9EFF-F1B9-0AFC-EE3A76D01460}"/>
              </a:ext>
            </a:extLst>
          </p:cNvPr>
          <p:cNvGrpSpPr/>
          <p:nvPr/>
        </p:nvGrpSpPr>
        <p:grpSpPr>
          <a:xfrm>
            <a:off x="1129034" y="3445746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0BBC582-0800-F7B4-CB3C-A91AB5409312}"/>
                </a:ext>
              </a:extLst>
            </p:cNvPr>
            <p:cNvCxnSpPr>
              <a:cxnSpLocks/>
              <a:stCxn id="54" idx="4"/>
              <a:endCxn id="6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770E62-941C-5F72-C8B4-0A75D8FAF8FC}"/>
                </a:ext>
              </a:extLst>
            </p:cNvPr>
            <p:cNvCxnSpPr>
              <a:cxnSpLocks/>
              <a:stCxn id="57" idx="4"/>
              <a:endCxn id="6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F626C3-11DD-6097-3270-8FF2A7B08D0B}"/>
                </a:ext>
              </a:extLst>
            </p:cNvPr>
            <p:cNvCxnSpPr>
              <a:cxnSpLocks/>
              <a:stCxn id="58" idx="4"/>
              <a:endCxn id="6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126286-F22D-DCED-9FC4-1766BD958A3F}"/>
                </a:ext>
              </a:extLst>
            </p:cNvPr>
            <p:cNvCxnSpPr>
              <a:cxnSpLocks/>
              <a:stCxn id="55" idx="4"/>
              <a:endCxn id="6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32A57D1-C2BB-6389-C1F1-EDEB6D45B48B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F9655D0-8E90-1FB1-A4BE-8AD8717FA7D1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593D4BA-0665-A897-5D63-AEB81A6EED85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5BCBC7-D67D-79DB-FD04-880A8034E21D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695ACB-DAAA-0116-2E6A-53D9CE75A7CD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86FDB68-749D-9B38-2034-1937945DE05F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D450BD7-9A4A-3C41-2E78-28CA2CB7EEF4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D7779C-9AC1-B299-03C7-5C0879D30FE6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36860F-2BA9-0323-7F4E-3A477AE8BD04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48BF0D3-869C-7B9F-11E5-BF2D187500BD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8C9B0A9-5240-B23B-54C5-AB7103ACB1B1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7206C75-836D-8EFD-B744-4E70582C6431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C97220F-4279-F110-E45D-C847DA8EE116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6C7D1AC-D901-2FDC-F77A-32EA50A82360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C2A7664-B421-2B0E-770A-F950F9142EF3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40ECA-5C35-0058-FAC8-21CAD8123C1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DE635-5AC0-7AD3-AB02-BCFED94425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53C6A-E99E-35B5-D2A6-4FDE4AE552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ADE880-9985-8E59-CF28-F8F79F95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B33123C2-E939-D78C-D040-D8C2B515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D9E7FD2-38CF-EC27-0022-2B59016C4329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FEA0F-DCDB-01E7-AF02-F0DE304537D8}"/>
              </a:ext>
            </a:extLst>
          </p:cNvPr>
          <p:cNvGrpSpPr/>
          <p:nvPr/>
        </p:nvGrpSpPr>
        <p:grpSpPr>
          <a:xfrm>
            <a:off x="1129035" y="3223968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AAC100-78AC-0E08-5296-FAE4E17C1B83}"/>
                </a:ext>
              </a:extLst>
            </p:cNvPr>
            <p:cNvCxnSpPr>
              <a:cxnSpLocks/>
              <a:stCxn id="31" idx="4"/>
              <a:endCxn id="4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C9D6B4-627E-E463-147E-9811CA8D5E39}"/>
                </a:ext>
              </a:extLst>
            </p:cNvPr>
            <p:cNvCxnSpPr>
              <a:cxnSpLocks/>
              <a:stCxn id="34" idx="4"/>
              <a:endCxn id="4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295DFE-000B-8AD2-9072-72E7BC7A978A}"/>
                </a:ext>
              </a:extLst>
            </p:cNvPr>
            <p:cNvCxnSpPr>
              <a:cxnSpLocks/>
              <a:stCxn id="35" idx="4"/>
              <a:endCxn id="4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837347-1AF7-95C2-1324-FFF713E2BA6D}"/>
                </a:ext>
              </a:extLst>
            </p:cNvPr>
            <p:cNvCxnSpPr>
              <a:cxnSpLocks/>
              <a:stCxn id="32" idx="4"/>
              <a:endCxn id="4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097510-59F2-7F31-8B62-18748F15B2D4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52F7FE-63E4-8B9D-1188-54AD1743A8F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BC8C8E-1B20-90D9-2F6B-F97B0F77E1F2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69E3CD-FDD5-3858-40A9-8FC4597AFDE4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EC93372-94A4-4EF7-E234-C0336B256D3E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790F29-4A2F-A865-2A9C-039E19D8FA0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49DABDE-E2F1-E8C1-3962-867A408D133A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006587-75B9-C6F5-0130-ECE688FB655E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788F68-E28C-1B1E-D7BF-4D11D1EB4D36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5F1865-1ED7-701A-14F1-9827A4CFC9ED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E3660F-1891-F289-279F-E18671A98A83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76351A2-795C-2AB3-893B-81033EB3FB8F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A61A8C-B27F-911C-3091-D9D9F9C72617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A78632-B7E3-CA72-3098-D822E772A0DF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FF0EF3-D35F-D571-F10B-455397920F17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E53138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D78C47-3AAB-582A-2C5F-2B045FD720E3}"/>
                  </a:ext>
                </a:extLst>
              </p:cNvPr>
              <p:cNvSpPr txBox="1"/>
              <p:nvPr/>
            </p:nvSpPr>
            <p:spPr>
              <a:xfrm>
                <a:off x="8689875" y="4835972"/>
                <a:ext cx="2074286" cy="42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𝓤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={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D78C47-3AAB-582A-2C5F-2B045FD7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875" y="4835972"/>
                <a:ext cx="2074286" cy="421654"/>
              </a:xfrm>
              <a:prstGeom prst="rect">
                <a:avLst/>
              </a:prstGeom>
              <a:blipFill>
                <a:blip r:embed="rId3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6E9757-ECA6-DD67-0827-73A3A4205968}"/>
                  </a:ext>
                </a:extLst>
              </p:cNvPr>
              <p:cNvSpPr txBox="1"/>
              <p:nvPr/>
            </p:nvSpPr>
            <p:spPr>
              <a:xfrm>
                <a:off x="6274112" y="5199650"/>
                <a:ext cx="2261462" cy="4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6E9757-ECA6-DD67-0827-73A3A4205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112" y="5199650"/>
                <a:ext cx="2261462" cy="434606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AB65B75-5859-CBC4-33EF-A74B3E7F6D14}"/>
                  </a:ext>
                </a:extLst>
              </p:cNvPr>
              <p:cNvSpPr txBox="1"/>
              <p:nvPr/>
            </p:nvSpPr>
            <p:spPr>
              <a:xfrm>
                <a:off x="6274112" y="4456409"/>
                <a:ext cx="2261462" cy="418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 smtClean="0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AB65B75-5859-CBC4-33EF-A74B3E7F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112" y="4456409"/>
                <a:ext cx="2261462" cy="418576"/>
              </a:xfrm>
              <a:prstGeom prst="rect">
                <a:avLst/>
              </a:prstGeom>
              <a:blipFill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Brace 139">
            <a:extLst>
              <a:ext uri="{FF2B5EF4-FFF2-40B4-BE49-F238E27FC236}">
                <a16:creationId xmlns:a16="http://schemas.microsoft.com/office/drawing/2014/main" id="{1A5D52F7-C22E-2B4C-D276-B8EE626F6520}"/>
              </a:ext>
            </a:extLst>
          </p:cNvPr>
          <p:cNvSpPr/>
          <p:nvPr/>
        </p:nvSpPr>
        <p:spPr bwMode="auto">
          <a:xfrm>
            <a:off x="8185819" y="4456409"/>
            <a:ext cx="349755" cy="1277641"/>
          </a:xfrm>
          <a:prstGeom prst="rightBrace">
            <a:avLst/>
          </a:prstGeom>
          <a:solidFill>
            <a:srgbClr val="DDDDDD">
              <a:alpha val="25972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84CAB55-5122-5096-E55C-90DB724FB4E9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7147" y="3717826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69172D8-8484-4605-68D3-6689612D5605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3354148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AC08B3-7D45-67EF-3F1E-20E080B82C87}"/>
              </a:ext>
            </a:extLst>
          </p:cNvPr>
          <p:cNvCxnSpPr>
            <a:cxnSpLocks/>
          </p:cNvCxnSpPr>
          <p:nvPr/>
        </p:nvCxnSpPr>
        <p:spPr bwMode="auto">
          <a:xfrm flipV="1">
            <a:off x="5809555" y="3156934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CA10F9A-617D-9BDD-5891-4F88ACB16FE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7507" y="2853730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1B236E7-29A4-0AE9-1CBC-930BAF76DCA3}"/>
              </a:ext>
            </a:extLst>
          </p:cNvPr>
          <p:cNvSpPr/>
          <p:nvPr/>
        </p:nvSpPr>
        <p:spPr bwMode="auto">
          <a:xfrm>
            <a:off x="552971" y="1614775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6B2129-E9C4-AD7E-9920-C5D45A6D24A8}"/>
              </a:ext>
            </a:extLst>
          </p:cNvPr>
          <p:cNvGrpSpPr/>
          <p:nvPr/>
        </p:nvGrpSpPr>
        <p:grpSpPr>
          <a:xfrm>
            <a:off x="1129035" y="1413570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943234-4D4C-687A-4148-862CB63FFFF3}"/>
                </a:ext>
              </a:extLst>
            </p:cNvPr>
            <p:cNvCxnSpPr>
              <a:cxnSpLocks/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656550-7291-9865-7E82-579B56B01510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11A86A-162D-37E8-1E63-301B06D091C3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47D0A1-7CBB-ED20-61B8-FF0AA5334372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6C98A0-AD88-1021-1C6B-A3710ECF5302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0717CC-BD59-6BB1-0ECC-DD700F85C817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07CD9-CE99-D594-7AE6-38181A71794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56E9BE-95E3-8405-47C2-4323198A7C58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39AE4C9-01BD-6632-279A-C2ADC20B083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86EB1C-53A3-535B-B976-56F99263382A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6480A2-FCC3-7F74-149F-CC2FF5ACB95C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36ED7D-B21D-4679-5AD3-FB2EAB486C12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3BF0C2-3307-336F-4235-7A4075513E7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E3BAD2-F9B7-787F-78C0-315F313B6606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DB4F45-C38D-1001-D753-576F1FA254F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6DF53E-92DB-A193-E733-958F1A84543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30F1C6-87B2-BBB1-BD57-B462AB73DCEB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D9E39F-1B4B-6278-C286-EE87BECBBE35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B0FAF1-9AA6-4858-B251-C5C99E5BE7EE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2CBB1DD-A792-661F-050B-D51C8406013F}"/>
                  </a:ext>
                </a:extLst>
              </p:cNvPr>
              <p:cNvSpPr txBox="1"/>
              <p:nvPr/>
            </p:nvSpPr>
            <p:spPr>
              <a:xfrm>
                <a:off x="6601643" y="4869954"/>
                <a:ext cx="34336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2CBB1DD-A792-661F-050B-D51C84060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43" y="4869954"/>
                <a:ext cx="343364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TextBox 160">
            <a:extLst>
              <a:ext uri="{FF2B5EF4-FFF2-40B4-BE49-F238E27FC236}">
                <a16:creationId xmlns:a16="http://schemas.microsoft.com/office/drawing/2014/main" id="{EEC91A74-A1E1-A21C-3ED1-8ACCFED9689C}"/>
              </a:ext>
            </a:extLst>
          </p:cNvPr>
          <p:cNvSpPr txBox="1"/>
          <p:nvPr/>
        </p:nvSpPr>
        <p:spPr>
          <a:xfrm>
            <a:off x="7033691" y="4091706"/>
            <a:ext cx="2045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rgbClr val="E53138"/>
                </a:solidFill>
              </a:rPr>
              <a:t>worst case cost for scenario 1</a:t>
            </a:r>
          </a:p>
        </p:txBody>
      </p:sp>
    </p:spTree>
    <p:extLst>
      <p:ext uri="{BB962C8B-B14F-4D97-AF65-F5344CB8AC3E}">
        <p14:creationId xmlns:p14="http://schemas.microsoft.com/office/powerpoint/2010/main" val="17324606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96DC0-65A4-AFCF-9DB2-E46CDF9B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95DEA-636B-FCBB-28E1-CFF4C5B6290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0338C-0384-62FA-42C8-829662937D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D2FA-7451-032A-E16C-73A65B83C9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A3FB15-9180-FBBC-706E-4C98302B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8035BD4-8A86-197B-D2FA-6B0D0BC3B4DF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6DB3A69-DDDB-3947-403E-F51A3C5FA138}"/>
                  </a:ext>
                </a:extLst>
              </p:cNvPr>
              <p:cNvSpPr txBox="1"/>
              <p:nvPr/>
            </p:nvSpPr>
            <p:spPr>
              <a:xfrm>
                <a:off x="672992" y="5197378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6DB3A69-DDDB-3947-403E-F51A3C5F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" y="5197378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3333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894B5D6-F675-FD68-45A8-37CC3EF5781E}"/>
              </a:ext>
            </a:extLst>
          </p:cNvPr>
          <p:cNvGrpSpPr/>
          <p:nvPr/>
        </p:nvGrpSpPr>
        <p:grpSpPr>
          <a:xfrm>
            <a:off x="768995" y="804543"/>
            <a:ext cx="5750911" cy="3024336"/>
            <a:chOff x="985019" y="3141762"/>
            <a:chExt cx="5750911" cy="302433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FF6F68E-E160-9126-5F5E-9D5108FB9E60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4F2B565-67AD-4DD9-4808-206079C4B60D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4FBFE2E-B034-5F03-44A4-70B8B87B0502}"/>
                </a:ext>
              </a:extLst>
            </p:cNvPr>
            <p:cNvCxnSpPr>
              <a:stCxn id="92" idx="6"/>
              <a:endCxn id="11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AE7286D-9E1A-B30C-1AE8-D8FA3A7A6A5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007CAB5-F54C-7474-3E3C-AAAB879697E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0E9E57-580C-71BD-94AD-EB6E94D361B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037FBDD-E666-A67F-5C13-0833D96BDEA2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5C2577A-DC90-0E2D-DA22-69317E163216}"/>
                </a:ext>
              </a:extLst>
            </p:cNvPr>
            <p:cNvCxnSpPr>
              <a:stCxn id="138" idx="6"/>
              <a:endCxn id="142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CB6706B-5844-E150-ABF9-48FC2B005E1B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94F1BBB-4EFC-E3D1-F112-0167AC4DC6DE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C575607-A6AF-69B2-E913-9E40E53069BF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F4C238F-B602-237E-E932-8C603771441E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7A04C20-A37C-E9B1-8DAD-E03E73D95ECD}"/>
                </a:ext>
              </a:extLst>
            </p:cNvPr>
            <p:cNvCxnSpPr>
              <a:stCxn id="146" idx="6"/>
              <a:endCxn id="147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90660AC-5428-83E5-67A4-5A08D0D93C6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50795F3-70D7-D20F-BA46-7CA74D74F5CC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DD16D15-FFB7-B736-230B-7F0B8F42864D}"/>
                </a:ext>
              </a:extLst>
            </p:cNvPr>
            <p:cNvCxnSpPr/>
            <p:nvPr/>
          </p:nvCxnSpPr>
          <p:spPr bwMode="auto">
            <a:xfrm>
              <a:off x="6097587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8613C00-AC58-3551-0859-FAF1B7B65F7E}"/>
                </a:ext>
              </a:extLst>
            </p:cNvPr>
            <p:cNvSpPr txBox="1"/>
            <p:nvPr/>
          </p:nvSpPr>
          <p:spPr>
            <a:xfrm>
              <a:off x="6169595" y="3285778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7D446D-810A-D83A-05F2-72911DD6940E}"/>
                </a:ext>
              </a:extLst>
            </p:cNvPr>
            <p:cNvSpPr txBox="1"/>
            <p:nvPr/>
          </p:nvSpPr>
          <p:spPr>
            <a:xfrm>
              <a:off x="6169749" y="4333367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02674DE-8A09-93B2-3198-20783A581193}"/>
                </a:ext>
              </a:extLst>
            </p:cNvPr>
            <p:cNvSpPr txBox="1"/>
            <p:nvPr/>
          </p:nvSpPr>
          <p:spPr>
            <a:xfrm>
              <a:off x="6169595" y="5354932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34C1DAC9-BB0D-FE54-C39A-2FB24C9DB8F3}"/>
                </a:ext>
              </a:extLst>
            </p:cNvPr>
            <p:cNvCxnSpPr>
              <a:stCxn id="92" idx="4"/>
              <a:endCxn id="138" idx="0"/>
            </p:cNvCxnSpPr>
            <p:nvPr/>
          </p:nvCxnSpPr>
          <p:spPr bwMode="auto">
            <a:xfrm>
              <a:off x="1345019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460B9BF-023D-7BD5-DE07-8E3023C878D9}"/>
                </a:ext>
              </a:extLst>
            </p:cNvPr>
            <p:cNvCxnSpPr>
              <a:cxnSpLocks/>
              <a:stCxn id="138" idx="4"/>
              <a:endCxn id="146" idx="0"/>
            </p:cNvCxnSpPr>
            <p:nvPr/>
          </p:nvCxnSpPr>
          <p:spPr bwMode="auto">
            <a:xfrm>
              <a:off x="1345019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7509F3B-5747-C9E3-774D-16DF903A57FA}"/>
                </a:ext>
              </a:extLst>
            </p:cNvPr>
            <p:cNvCxnSpPr>
              <a:cxnSpLocks/>
              <a:stCxn id="118" idx="4"/>
              <a:endCxn id="144" idx="0"/>
            </p:cNvCxnSpPr>
            <p:nvPr/>
          </p:nvCxnSpPr>
          <p:spPr bwMode="auto">
            <a:xfrm>
              <a:off x="2693462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B4900192-8444-08DE-BD4D-69D1158BE4A6}"/>
                </a:ext>
              </a:extLst>
            </p:cNvPr>
            <p:cNvCxnSpPr>
              <a:cxnSpLocks/>
              <a:stCxn id="144" idx="4"/>
              <a:endCxn id="149" idx="0"/>
            </p:cNvCxnSpPr>
            <p:nvPr/>
          </p:nvCxnSpPr>
          <p:spPr bwMode="auto">
            <a:xfrm>
              <a:off x="2693462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72DF6E0-0133-B466-F2A2-A367E62187FF}"/>
                </a:ext>
              </a:extLst>
            </p:cNvPr>
            <p:cNvCxnSpPr>
              <a:cxnSpLocks/>
              <a:stCxn id="119" idx="4"/>
              <a:endCxn id="145" idx="0"/>
            </p:cNvCxnSpPr>
            <p:nvPr/>
          </p:nvCxnSpPr>
          <p:spPr bwMode="auto">
            <a:xfrm>
              <a:off x="4079849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1A7592E7-BD36-51A9-5B7D-F7422724C815}"/>
                </a:ext>
              </a:extLst>
            </p:cNvPr>
            <p:cNvCxnSpPr>
              <a:cxnSpLocks/>
              <a:stCxn id="145" idx="4"/>
              <a:endCxn id="150" idx="0"/>
            </p:cNvCxnSpPr>
            <p:nvPr/>
          </p:nvCxnSpPr>
          <p:spPr bwMode="auto">
            <a:xfrm>
              <a:off x="4079849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794CAC2E-9A76-BE89-1AB7-487A0CF80A13}"/>
                </a:ext>
              </a:extLst>
            </p:cNvPr>
            <p:cNvCxnSpPr>
              <a:cxnSpLocks/>
              <a:stCxn id="115" idx="4"/>
              <a:endCxn id="142" idx="0"/>
            </p:cNvCxnSpPr>
            <p:nvPr/>
          </p:nvCxnSpPr>
          <p:spPr bwMode="auto">
            <a:xfrm>
              <a:off x="5428292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9A5C949D-6EC9-B06F-C572-A0877BCE56C5}"/>
                </a:ext>
              </a:extLst>
            </p:cNvPr>
            <p:cNvCxnSpPr>
              <a:cxnSpLocks/>
              <a:stCxn id="142" idx="4"/>
              <a:endCxn id="147" idx="0"/>
            </p:cNvCxnSpPr>
            <p:nvPr/>
          </p:nvCxnSpPr>
          <p:spPr bwMode="auto">
            <a:xfrm>
              <a:off x="5428292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818957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B88F-77DA-6E5D-DAA9-C6FA3A87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5EACD-D929-956A-67A2-CA78157EA21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998F3-BE79-5265-D4F7-58B840880E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396B9-A6A5-3A59-479A-BBCAB39DF1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4D6FDE-C615-C1D0-BD59-73BD5514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DF0A53E-4D90-B61A-850E-8841DCDD3AB4}"/>
              </a:ext>
            </a:extLst>
          </p:cNvPr>
          <p:cNvGrpSpPr/>
          <p:nvPr/>
        </p:nvGrpSpPr>
        <p:grpSpPr>
          <a:xfrm>
            <a:off x="-95101" y="3141762"/>
            <a:ext cx="5922220" cy="3024336"/>
            <a:chOff x="805391" y="3141762"/>
            <a:chExt cx="5922220" cy="30243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55F69-3D51-CD37-041D-88FEFBA1D8A8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7BD49A-FE67-850B-3800-65CFCBDC6CDC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8D713B-1200-A494-260C-F61EF2A39E5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C7FD1B-2C8E-07C9-AD94-3C1B6CB8BAE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5DDF07-B4A2-98D6-C37D-1A08C81806E7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39DFDC-7820-3E76-41DE-4B1B74545D38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81204D-A700-CFED-9821-3E6B1D8F8D23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717F0A-4759-99E2-78DB-0E5A06E3D22F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BBB16A-E723-ADAC-9421-A0D4168FD9E0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F84A0D-065A-8EFA-C67A-61752318E952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A059847-2380-D411-315A-71A8381FC70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A9DD3B-4957-D425-6A43-26DF4877F85A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85629B-44E2-5B12-51BB-95B379C96176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8C9F37-FC90-F15E-C5DF-D4A4D93E8EE5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54E686-E651-D7DC-7AEA-F5D44641C23F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18A8B6-CCD1-BE75-0715-3D5985BD07DE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B3B7C0-F3FB-0729-E989-452A1FD6B838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7B2F4-2F9C-4113-3CED-07265CB506EC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FE69D5-8993-FB54-2AA9-E802622247CE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414FCD-3F8E-8C25-83B6-C68532D315DE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9562BC-8230-E767-46D5-9C37E9A0E96A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C406D1-90E8-2BA2-630A-D4AD87DBF65B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1DD5A1-293E-C4F1-4616-BB0A1C2D1563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F0B65C-E981-EF56-7722-3DF80B126ECD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97EA44-AB93-CB29-3A4C-3387E16234F7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0921DE-1D73-C04D-0895-05951A96FD97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BD4D4A-FE1C-2194-2C0A-B45313E75FA3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E6B2CC-8E1F-14EF-CC0C-8B919CF71432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28E407-2F5B-313B-6C8F-BC876BC2F1E4}"/>
                </a:ext>
              </a:extLst>
            </p:cNvPr>
            <p:cNvSpPr txBox="1"/>
            <p:nvPr/>
          </p:nvSpPr>
          <p:spPr>
            <a:xfrm>
              <a:off x="6161276" y="3285778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36D0D-7337-2068-6F9A-4A35F945BC7B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B36BC8-E833-630E-168A-798B0465D7D6}"/>
                </a:ext>
              </a:extLst>
            </p:cNvPr>
            <p:cNvSpPr txBox="1"/>
            <p:nvPr/>
          </p:nvSpPr>
          <p:spPr>
            <a:xfrm>
              <a:off x="6161276" y="5354932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67ED01-3A57-DAB7-3C2A-C82744FB0EBD}"/>
              </a:ext>
            </a:extLst>
          </p:cNvPr>
          <p:cNvGrpSpPr/>
          <p:nvPr/>
        </p:nvGrpSpPr>
        <p:grpSpPr>
          <a:xfrm>
            <a:off x="6291301" y="3141762"/>
            <a:ext cx="5283877" cy="3024336"/>
            <a:chOff x="805391" y="3141762"/>
            <a:chExt cx="5283877" cy="302433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CBB0D4-54E7-1490-54D0-43F759483810}"/>
                </a:ext>
              </a:extLst>
            </p:cNvPr>
            <p:cNvCxnSpPr>
              <a:cxnSpLocks/>
              <a:stCxn id="51" idx="4"/>
              <a:endCxn id="6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7142D4F-05C0-5E3D-619C-2326F2D5C566}"/>
                </a:ext>
              </a:extLst>
            </p:cNvPr>
            <p:cNvCxnSpPr>
              <a:cxnSpLocks/>
              <a:stCxn id="54" idx="4"/>
              <a:endCxn id="6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8E28E-82E3-D7FB-18D7-DAF445103830}"/>
                </a:ext>
              </a:extLst>
            </p:cNvPr>
            <p:cNvCxnSpPr>
              <a:cxnSpLocks/>
              <a:stCxn id="55" idx="4"/>
              <a:endCxn id="6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013C226-A701-8D5D-9FCA-8E1BEC2BD4AD}"/>
                </a:ext>
              </a:extLst>
            </p:cNvPr>
            <p:cNvCxnSpPr>
              <a:cxnSpLocks/>
              <a:stCxn id="52" idx="4"/>
              <a:endCxn id="6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7605A3-FD8B-E3FD-1A7E-ED7A387AB4B9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117A93-F2DB-64A5-9CDB-F9FB435CAE2D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8FEE15-A3E1-C1FE-7334-C49C9474595B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5B4648-3D2C-CA18-B211-4C66026DA40A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7574754-4A8D-9CFB-2875-E4D44E4509D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8617788-6456-0941-48F2-8CCF01AE6F3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6E9F09B-D9DE-D224-DF05-468AACF5EC50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4047C7-28D2-DCDA-2C75-A9DD998D56F9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BD65097-F9CD-543F-D3A4-2D0DF6B62322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A30A1BB-252D-F2DB-A355-8BC7B5C9743F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7A80CC-6F43-A329-866C-A89916B3F102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6B4D3D-2D0D-6639-44DF-691C04F3D3DC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ACECC85-E421-6185-AE61-349C7E378A4C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A4456F-2B5E-53CD-D267-2C4D1870BC81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E1D411-0CF9-568D-F25E-8E2F144A62B2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995D0C-E397-EF7D-CE10-8D0F2B0B0067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419A94-A70F-3F1F-D968-B32EE4EA4A0E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E92251-9452-B03C-D26C-64AFAF883F6C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0C37C4-3B74-EAD3-78DC-2FA8CF07C85E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08AAC9-D3DF-E399-BFBC-A8F647A48AFC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70A11F7-57CD-3243-2665-98DB444EC2F0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749A9F3-2041-7BC1-E97B-F588DB293B08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DB53B7-97FA-E450-79A7-58F78B3486CB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5AA1DF8-08C4-17D1-014A-E12B57BCFF4E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A475CFE-8B17-CDB9-2742-5654416B41A8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2C3915C-1490-2B7D-7FCF-4076F509A8D3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</a:t>
              </a:r>
              <a:r>
                <a:rPr lang="en-DE" sz="1400" b="1" dirty="0">
                  <a:solidFill>
                    <a:srgbClr val="000066"/>
                  </a:solidFill>
                  <a:latin typeface="Arial" charset="0"/>
                </a:rPr>
                <a:t>y</a:t>
              </a: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A8C388F-00AD-33D8-061E-D3675FAA7936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4398ED-4621-D5BA-E4C7-961C60675AB9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11BD76-5A56-C57A-CE45-96DAAE62D44E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 bwMode="auto">
          <a:xfrm>
            <a:off x="444527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38B0B6-5C2C-9190-7C66-F056C71E1AD4}"/>
              </a:ext>
            </a:extLst>
          </p:cNvPr>
          <p:cNvCxnSpPr>
            <a:cxnSpLocks/>
            <a:stCxn id="13" idx="4"/>
            <a:endCxn id="18" idx="0"/>
          </p:cNvCxnSpPr>
          <p:nvPr/>
        </p:nvCxnSpPr>
        <p:spPr bwMode="auto">
          <a:xfrm>
            <a:off x="1792970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D684F21-F912-A6C3-34BE-7DD16D4FE13B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 bwMode="auto">
          <a:xfrm>
            <a:off x="3179357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280FD2-6A26-E251-17FE-23FD4B7933C3}"/>
              </a:ext>
            </a:extLst>
          </p:cNvPr>
          <p:cNvCxnSpPr>
            <a:cxnSpLocks/>
            <a:stCxn id="11" idx="4"/>
            <a:endCxn id="16" idx="0"/>
          </p:cNvCxnSpPr>
          <p:nvPr/>
        </p:nvCxnSpPr>
        <p:spPr bwMode="auto">
          <a:xfrm>
            <a:off x="4527800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801CEB-9F64-E979-245A-E56A658CE614}"/>
              </a:ext>
            </a:extLst>
          </p:cNvPr>
          <p:cNvCxnSpPr>
            <a:cxnSpLocks/>
            <a:stCxn id="15" idx="4"/>
            <a:endCxn id="20" idx="0"/>
          </p:cNvCxnSpPr>
          <p:nvPr/>
        </p:nvCxnSpPr>
        <p:spPr bwMode="auto">
          <a:xfrm>
            <a:off x="444527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79619EC-4AD2-5EF6-9AE8-561A0ED302F3}"/>
              </a:ext>
            </a:extLst>
          </p:cNvPr>
          <p:cNvCxnSpPr>
            <a:cxnSpLocks/>
            <a:stCxn id="18" idx="4"/>
            <a:endCxn id="23" idx="0"/>
          </p:cNvCxnSpPr>
          <p:nvPr/>
        </p:nvCxnSpPr>
        <p:spPr bwMode="auto">
          <a:xfrm>
            <a:off x="1792970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3C68573-2677-9F84-D4E4-977A93712B86}"/>
              </a:ext>
            </a:extLst>
          </p:cNvPr>
          <p:cNvCxnSpPr>
            <a:cxnSpLocks/>
            <a:stCxn id="19" idx="4"/>
            <a:endCxn id="24" idx="0"/>
          </p:cNvCxnSpPr>
          <p:nvPr/>
        </p:nvCxnSpPr>
        <p:spPr bwMode="auto">
          <a:xfrm>
            <a:off x="3179357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50E1827-6938-262F-53D1-0C6CCF404F07}"/>
              </a:ext>
            </a:extLst>
          </p:cNvPr>
          <p:cNvCxnSpPr>
            <a:cxnSpLocks/>
            <a:stCxn id="16" idx="4"/>
            <a:endCxn id="21" idx="0"/>
          </p:cNvCxnSpPr>
          <p:nvPr/>
        </p:nvCxnSpPr>
        <p:spPr bwMode="auto">
          <a:xfrm>
            <a:off x="4527800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FAA3EB-BFA0-DFB8-910B-D3EE9FD2CEBC}"/>
              </a:ext>
            </a:extLst>
          </p:cNvPr>
          <p:cNvSpPr txBox="1"/>
          <p:nvPr/>
        </p:nvSpPr>
        <p:spPr>
          <a:xfrm>
            <a:off x="11651932" y="3301368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0A323-EE3D-1469-78BB-46ACC66023EA}"/>
              </a:ext>
            </a:extLst>
          </p:cNvPr>
          <p:cNvSpPr txBox="1"/>
          <p:nvPr/>
        </p:nvSpPr>
        <p:spPr>
          <a:xfrm>
            <a:off x="11652086" y="4348957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ECE10-1590-CD47-FAA6-C263CFBBA09A}"/>
              </a:ext>
            </a:extLst>
          </p:cNvPr>
          <p:cNvSpPr txBox="1"/>
          <p:nvPr/>
        </p:nvSpPr>
        <p:spPr>
          <a:xfrm>
            <a:off x="11651932" y="5370522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7313F-5F76-0187-288E-E950F186919A}"/>
              </a:ext>
            </a:extLst>
          </p:cNvPr>
          <p:cNvCxnSpPr>
            <a:cxnSpLocks/>
          </p:cNvCxnSpPr>
          <p:nvPr/>
        </p:nvCxnSpPr>
        <p:spPr bwMode="auto">
          <a:xfrm>
            <a:off x="6097587" y="2853730"/>
            <a:ext cx="0" cy="3591763"/>
          </a:xfrm>
          <a:prstGeom prst="line">
            <a:avLst/>
          </a:prstGeom>
          <a:solidFill>
            <a:srgbClr val="DDDDDD"/>
          </a:solidFill>
          <a:ln w="444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95726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F81BD-10EB-A0E8-794E-6B042208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454">
            <a:extLst>
              <a:ext uri="{FF2B5EF4-FFF2-40B4-BE49-F238E27FC236}">
                <a16:creationId xmlns:a16="http://schemas.microsoft.com/office/drawing/2014/main" id="{72878B2F-DCA7-5C6C-3DEE-4965D670B333}"/>
              </a:ext>
            </a:extLst>
          </p:cNvPr>
          <p:cNvSpPr/>
          <p:nvPr/>
        </p:nvSpPr>
        <p:spPr bwMode="auto">
          <a:xfrm>
            <a:off x="336947" y="811908"/>
            <a:ext cx="1512168" cy="133516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0E672-2037-304D-2EEF-E34E9B04B3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48728-AC26-09E7-6960-68A86F615D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8FB21-3D8B-B6BA-1FC1-49B6D5008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720E97-A553-9FFE-093A-4425D540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2BDCEA0-E323-D652-90E3-586B5D5E76D5}"/>
              </a:ext>
            </a:extLst>
          </p:cNvPr>
          <p:cNvSpPr txBox="1"/>
          <p:nvPr/>
        </p:nvSpPr>
        <p:spPr>
          <a:xfrm>
            <a:off x="6946507" y="1145806"/>
            <a:ext cx="26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Time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Expanded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DF6C5B2-01C4-F160-DDA1-7EA9ED142869}"/>
                  </a:ext>
                </a:extLst>
              </p:cNvPr>
              <p:cNvSpPr txBox="1"/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DF6C5B2-01C4-F160-DDA1-7EA9ED142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1111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Picture 250">
            <a:extLst>
              <a:ext uri="{FF2B5EF4-FFF2-40B4-BE49-F238E27FC236}">
                <a16:creationId xmlns:a16="http://schemas.microsoft.com/office/drawing/2014/main" id="{46585045-8880-60E0-4A5C-2201CFE4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88" y="1478436"/>
            <a:ext cx="3738794" cy="2101074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63641363-9D0F-D39D-590E-BB1C9AA71AA6}"/>
              </a:ext>
            </a:extLst>
          </p:cNvPr>
          <p:cNvGrpSpPr/>
          <p:nvPr/>
        </p:nvGrpSpPr>
        <p:grpSpPr>
          <a:xfrm>
            <a:off x="768995" y="684159"/>
            <a:ext cx="5328591" cy="3002494"/>
            <a:chOff x="768995" y="684159"/>
            <a:chExt cx="5328591" cy="3002494"/>
          </a:xfrm>
        </p:grpSpPr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C960BC9B-1F0B-1314-5CCD-89255D994F08}"/>
                </a:ext>
              </a:extLst>
            </p:cNvPr>
            <p:cNvSpPr/>
            <p:nvPr/>
          </p:nvSpPr>
          <p:spPr bwMode="auto">
            <a:xfrm>
              <a:off x="768995" y="1369580"/>
              <a:ext cx="3569009" cy="2101074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4531F705-FB05-A91B-8F7F-9A8B808BB5F5}"/>
                </a:ext>
              </a:extLst>
            </p:cNvPr>
            <p:cNvSpPr/>
            <p:nvPr/>
          </p:nvSpPr>
          <p:spPr bwMode="auto">
            <a:xfrm>
              <a:off x="1417067" y="2420117"/>
              <a:ext cx="3569009" cy="853420"/>
            </a:xfrm>
            <a:prstGeom prst="rect">
              <a:avLst/>
            </a:prstGeom>
            <a:solidFill>
              <a:schemeClr val="accent5">
                <a:lumMod val="7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98E736AF-1969-89AC-E730-4524497868D3}"/>
                </a:ext>
              </a:extLst>
            </p:cNvPr>
            <p:cNvSpPr/>
            <p:nvPr/>
          </p:nvSpPr>
          <p:spPr bwMode="auto">
            <a:xfrm>
              <a:off x="4291859" y="684159"/>
              <a:ext cx="1805727" cy="3002494"/>
            </a:xfrm>
            <a:prstGeom prst="rect">
              <a:avLst/>
            </a:prstGeom>
            <a:solidFill>
              <a:srgbClr val="FFC000">
                <a:alpha val="62181"/>
              </a:srgb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E8BC5A8-7E66-2A24-CFF5-8089ADE4D04C}"/>
              </a:ext>
            </a:extLst>
          </p:cNvPr>
          <p:cNvGrpSpPr/>
          <p:nvPr/>
        </p:nvGrpSpPr>
        <p:grpSpPr>
          <a:xfrm>
            <a:off x="841003" y="765498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FBD8E29-A32D-37FE-C30C-8153C4733184}"/>
                </a:ext>
              </a:extLst>
            </p:cNvPr>
            <p:cNvCxnSpPr>
              <a:cxnSpLocks/>
              <a:stCxn id="188" idx="4"/>
              <a:endCxn id="198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C21B187-FD4F-F8B8-7B4A-246E27C6A914}"/>
                </a:ext>
              </a:extLst>
            </p:cNvPr>
            <p:cNvCxnSpPr>
              <a:cxnSpLocks/>
              <a:stCxn id="191" idx="4"/>
              <a:endCxn id="201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37940A9-0AC5-20A7-C9EA-C45F175F5887}"/>
                </a:ext>
              </a:extLst>
            </p:cNvPr>
            <p:cNvCxnSpPr>
              <a:cxnSpLocks/>
              <a:stCxn id="192" idx="4"/>
              <a:endCxn id="202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7EB6AD6-06E7-B5EF-A1DC-204F8D388F99}"/>
                </a:ext>
              </a:extLst>
            </p:cNvPr>
            <p:cNvCxnSpPr>
              <a:cxnSpLocks/>
              <a:stCxn id="189" idx="4"/>
              <a:endCxn id="199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FB6655C-13E6-7A68-C09E-1DAE0F7D107A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0053B5E-77AF-6044-6F53-D913317B9DCC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244C2E2-27D2-65D2-A715-1E5C67FE421D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294CCD6-07B3-FBC5-E7F0-0A34E8C08283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D38BB64-D024-7209-B30D-CBC42535F3AA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3F380B6-C349-EA27-3B2A-403FBB77A88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FA6C474-AD69-553C-10BD-34354C738192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C376AA5-6A66-2F40-46C0-41E68B80043E}"/>
                </a:ext>
              </a:extLst>
            </p:cNvPr>
            <p:cNvCxnSpPr>
              <a:cxnSpLocks/>
              <a:stCxn id="193" idx="6"/>
              <a:endCxn id="194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C2167F9-D711-5C4B-59B6-F191F194CBD7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6CEF5B8-46C4-8BCF-F137-F20A57FA6255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33EED278-23BC-1A46-A52A-CF142987C401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5098B9C-06C9-2B10-45C4-9102BA0838CE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0A2CED0-9A8F-914B-4F92-735B88D517C2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A8A5DA5-86E8-A99D-7E45-2DF8225228D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3603751-FDCB-9EEF-CF17-D37BFC9FC46A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1FC4A2B-6E9F-98E4-AB65-489431684BAA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3BE45B9-FF72-5717-14F0-B723F56A04D4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662573A-0D63-D890-88AA-0F06AC3503F0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6B219E0-CFBC-DC9F-DC27-571EA33F33DE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7723C928-E34E-6489-504B-4F847A7EDA9F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3737286-A9FC-0A1A-8564-B5D7EF7B002F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082771-78FE-CD08-F6DA-58FA6133B991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5A8C825-9D22-C4DF-8E42-9B405ADD112C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BEAD840-661C-2545-95EC-7BCFB00E9281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9B780FB-A9E0-3E92-9A15-C0B22DD7C82B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9E56770-E3D4-20A9-3578-CCF9B0648C6D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E0952A05-F027-F9F1-583A-336491D605A8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D0AA5A9-5FB0-1210-D69B-3029D903FAC1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4541564-0206-5C4C-5FDE-7FCEC92E5DCE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7D052F2B-A133-8769-D364-7F3B4BAD567A}"/>
              </a:ext>
            </a:extLst>
          </p:cNvPr>
          <p:cNvGrpSpPr/>
          <p:nvPr/>
        </p:nvGrpSpPr>
        <p:grpSpPr>
          <a:xfrm>
            <a:off x="768996" y="1813395"/>
            <a:ext cx="5328591" cy="3002494"/>
            <a:chOff x="768995" y="684159"/>
            <a:chExt cx="5328591" cy="3002494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CB6F7E3-E3F4-6EB1-0F60-6F0027ECA091}"/>
                </a:ext>
              </a:extLst>
            </p:cNvPr>
            <p:cNvSpPr/>
            <p:nvPr/>
          </p:nvSpPr>
          <p:spPr bwMode="auto">
            <a:xfrm>
              <a:off x="768995" y="1369580"/>
              <a:ext cx="3569009" cy="2101074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72DD93F7-7DBA-D2BF-CCC0-52DAB5A70E77}"/>
                </a:ext>
              </a:extLst>
            </p:cNvPr>
            <p:cNvSpPr/>
            <p:nvPr/>
          </p:nvSpPr>
          <p:spPr bwMode="auto">
            <a:xfrm>
              <a:off x="1417067" y="2420117"/>
              <a:ext cx="3569009" cy="853420"/>
            </a:xfrm>
            <a:prstGeom prst="rect">
              <a:avLst/>
            </a:prstGeom>
            <a:solidFill>
              <a:schemeClr val="accent5">
                <a:lumMod val="7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BDC7B7F4-C52B-C69B-EC35-DE28549C50AF}"/>
                </a:ext>
              </a:extLst>
            </p:cNvPr>
            <p:cNvSpPr/>
            <p:nvPr/>
          </p:nvSpPr>
          <p:spPr bwMode="auto">
            <a:xfrm>
              <a:off x="4291859" y="684159"/>
              <a:ext cx="1805727" cy="3002494"/>
            </a:xfrm>
            <a:prstGeom prst="rect">
              <a:avLst/>
            </a:prstGeom>
            <a:solidFill>
              <a:srgbClr val="FFC000">
                <a:alpha val="62181"/>
              </a:srgb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17985C-A689-E05E-6F90-4331E9F1B63E}"/>
              </a:ext>
            </a:extLst>
          </p:cNvPr>
          <p:cNvGrpSpPr/>
          <p:nvPr/>
        </p:nvGrpSpPr>
        <p:grpSpPr>
          <a:xfrm>
            <a:off x="841003" y="1921877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CF2E210-B6FE-51EB-2373-B1F42557C3E5}"/>
                </a:ext>
              </a:extLst>
            </p:cNvPr>
            <p:cNvCxnSpPr>
              <a:cxnSpLocks/>
              <a:stCxn id="222" idx="4"/>
              <a:endCxn id="232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58849A-972C-31CD-D6FF-5DF334D55126}"/>
                </a:ext>
              </a:extLst>
            </p:cNvPr>
            <p:cNvCxnSpPr>
              <a:cxnSpLocks/>
              <a:stCxn id="225" idx="4"/>
              <a:endCxn id="235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BD7E2E6-5026-F06E-235E-036306EFC9A0}"/>
                </a:ext>
              </a:extLst>
            </p:cNvPr>
            <p:cNvCxnSpPr>
              <a:cxnSpLocks/>
              <a:stCxn id="226" idx="4"/>
              <a:endCxn id="236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2A486A6-08BA-0A6B-B315-232EBA97FA96}"/>
                </a:ext>
              </a:extLst>
            </p:cNvPr>
            <p:cNvCxnSpPr>
              <a:cxnSpLocks/>
              <a:stCxn id="223" idx="4"/>
              <a:endCxn id="233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78A811D-9743-65B4-E69B-E0A2D971E670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4BD3F76-4761-9405-D9C0-7B7CD9677365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D718041-8179-AFD5-6367-55B08D120438}"/>
                </a:ext>
              </a:extLst>
            </p:cNvPr>
            <p:cNvCxnSpPr>
              <a:cxnSpLocks/>
              <a:stCxn id="222" idx="6"/>
              <a:endCxn id="223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6F8AE54-31E1-F7A5-3066-A5E3403DE52D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57C20D9-4D43-B0EA-43CD-7EBCB82D3B0E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5379965-759C-E8E9-96D3-AEDD2C153F11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2AF6137-942C-A9D0-9C1C-D064A4E06D83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BA1BC8C-D08C-185B-06C6-7512F2DA1CAF}"/>
                </a:ext>
              </a:extLst>
            </p:cNvPr>
            <p:cNvCxnSpPr>
              <a:cxnSpLocks/>
              <a:stCxn id="227" idx="6"/>
              <a:endCxn id="228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B4B6A28-18F7-7554-8A86-E300C204865F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01783D9-2ED2-CE90-F5A4-CC71B2BAEAF9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DD2D3D9-23A2-99F4-C342-61EE433CFCDC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BCB25F7-F54C-4E69-9652-C9E328AD22D6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4CB432A-FD80-A8C7-5154-6007D2364E2C}"/>
                </a:ext>
              </a:extLst>
            </p:cNvPr>
            <p:cNvCxnSpPr>
              <a:cxnSpLocks/>
              <a:stCxn id="232" idx="6"/>
              <a:endCxn id="233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E99F27F-FE56-3B49-F3B9-B39079E910B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04B9B79E-61E4-1609-3F80-CC4D033ED0B3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7CD535B8-7DE5-9198-D61D-CC778E67150B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798E382-C5F7-433D-66F6-523820AA74FE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94BF9B5-9EB4-F75F-A6B5-2F0D639FDD6C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89D424CC-28EC-C342-8517-4AB6BDC8B9A8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97329FE-E64D-8533-CA11-CEA9F9389261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42CA147-F9FA-6741-7336-EFA00300D8D3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5BAFCA3-E33D-C77C-90D1-5E86BFE4C59E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F4CD2E7-2C9F-56F7-E34E-9F61BC874B7D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C9161401-1128-5F04-BD50-AE372136DF71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11A41A0-25EE-C86D-71D7-9A3CC731DD9E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45B2204-048B-AE77-0E3B-5F43786BBB4E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27C29DC-2E89-3BE9-4DD4-00DC4504DC28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3DEBF55-9E00-124D-2FF2-BD265161FFD1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CB5B2CC-0C10-89E5-C2FA-01E21AAAD4F5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9E29E839-BA76-9951-4983-016321D33753}"/>
              </a:ext>
            </a:extLst>
          </p:cNvPr>
          <p:cNvGrpSpPr/>
          <p:nvPr/>
        </p:nvGrpSpPr>
        <p:grpSpPr>
          <a:xfrm>
            <a:off x="817009" y="3034743"/>
            <a:ext cx="5328591" cy="3002494"/>
            <a:chOff x="768995" y="684159"/>
            <a:chExt cx="5328591" cy="3002494"/>
          </a:xfrm>
        </p:grpSpPr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E0AB7F26-96F5-6072-9883-EE82D32C8105}"/>
                </a:ext>
              </a:extLst>
            </p:cNvPr>
            <p:cNvSpPr/>
            <p:nvPr/>
          </p:nvSpPr>
          <p:spPr bwMode="auto">
            <a:xfrm>
              <a:off x="768995" y="1369580"/>
              <a:ext cx="3569009" cy="2101074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6E9A9047-FAC9-483A-1C1C-8235089481C7}"/>
                </a:ext>
              </a:extLst>
            </p:cNvPr>
            <p:cNvSpPr/>
            <p:nvPr/>
          </p:nvSpPr>
          <p:spPr bwMode="auto">
            <a:xfrm>
              <a:off x="1417067" y="2420117"/>
              <a:ext cx="3569009" cy="853420"/>
            </a:xfrm>
            <a:prstGeom prst="rect">
              <a:avLst/>
            </a:prstGeom>
            <a:solidFill>
              <a:schemeClr val="accent5">
                <a:lumMod val="7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47EBD76A-D5D7-784E-8E17-C2A3DEAE020E}"/>
                </a:ext>
              </a:extLst>
            </p:cNvPr>
            <p:cNvSpPr/>
            <p:nvPr/>
          </p:nvSpPr>
          <p:spPr bwMode="auto">
            <a:xfrm>
              <a:off x="4291859" y="684159"/>
              <a:ext cx="1805727" cy="3002494"/>
            </a:xfrm>
            <a:prstGeom prst="rect">
              <a:avLst/>
            </a:prstGeom>
            <a:solidFill>
              <a:srgbClr val="FFC000">
                <a:alpha val="62181"/>
              </a:srgb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B76435E-00F7-F23B-9E65-A2D951B8B858}"/>
              </a:ext>
            </a:extLst>
          </p:cNvPr>
          <p:cNvGrpSpPr/>
          <p:nvPr/>
        </p:nvGrpSpPr>
        <p:grpSpPr>
          <a:xfrm>
            <a:off x="842127" y="3128859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E93DC62-C1CB-0DE8-6171-EC78BB6185ED}"/>
                </a:ext>
              </a:extLst>
            </p:cNvPr>
            <p:cNvCxnSpPr>
              <a:cxnSpLocks/>
              <a:stCxn id="257" idx="4"/>
              <a:endCxn id="267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5D74316-F1D6-1D95-5B98-5743DDACCCD9}"/>
                </a:ext>
              </a:extLst>
            </p:cNvPr>
            <p:cNvCxnSpPr>
              <a:cxnSpLocks/>
              <a:stCxn id="260" idx="4"/>
              <a:endCxn id="270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1224127-887C-6311-29AD-D0DD9B7A6B39}"/>
                </a:ext>
              </a:extLst>
            </p:cNvPr>
            <p:cNvCxnSpPr>
              <a:cxnSpLocks/>
              <a:stCxn id="261" idx="4"/>
              <a:endCxn id="271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C65C24-A937-11EF-27A3-6AFEE8880FD3}"/>
                </a:ext>
              </a:extLst>
            </p:cNvPr>
            <p:cNvCxnSpPr>
              <a:cxnSpLocks/>
              <a:stCxn id="258" idx="4"/>
              <a:endCxn id="268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15806DE-444E-718B-DF4E-21DD98EFF28B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DEB87D9-D095-B9C7-548C-869D03E1A7E0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C99250-5E36-EF09-A132-2A26C1707F38}"/>
                </a:ext>
              </a:extLst>
            </p:cNvPr>
            <p:cNvCxnSpPr>
              <a:cxnSpLocks/>
              <a:stCxn id="257" idx="6"/>
              <a:endCxn id="258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C225634-9772-AB03-54A9-3EF8D450B113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96E9F03-D9C5-8D63-2256-EE8DDD30661A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0CF98BC5-F03C-1BFA-C28F-CAAE0D4FB30A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F8FA7D06-19AF-55A9-28C6-ACF3D28ED5D9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5E02BC-A210-5443-7719-E4C8E7207710}"/>
                </a:ext>
              </a:extLst>
            </p:cNvPr>
            <p:cNvCxnSpPr>
              <a:cxnSpLocks/>
              <a:stCxn id="262" idx="6"/>
              <a:endCxn id="263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ADDEF2BC-8879-CF14-B862-F6E92A38BE2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08442F0-E448-B493-1700-70DB93029858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EC1A9E6-80E0-201F-3A3D-E019BED6E823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4117E4BE-AC0C-6688-CA52-E4D231704F8B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A97E5A-4B30-C409-E694-D5C593ABB1C0}"/>
                </a:ext>
              </a:extLst>
            </p:cNvPr>
            <p:cNvCxnSpPr>
              <a:cxnSpLocks/>
              <a:stCxn id="267" idx="6"/>
              <a:endCxn id="268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0999211-A81E-74DB-4C0E-FC451E0130C1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C96C9733-3F7F-DF13-ACE5-FD962B2DF15F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FDBABC8-0E28-4BA5-374E-C8AF15059AF4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A7D0F4F-19DD-6567-7D3D-04528A26655D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EDCAF09-906F-ECC2-FF19-3B4E08DCA5DE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CB1E0C3-F673-FBB8-B91C-3346B80D5D90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48359D3-8DE4-93BE-5AF6-DD0A0065AE65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EB86AAB-6D32-788B-A2D9-6BEFD6D79729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53BEEEA-6B56-FED0-BBB3-1B77943A7D65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36E21AE2-0CE9-8C06-DA8E-A94FFCBF947B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493A978-FD88-2A0C-5551-68CCEB98CE54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7185AFF2-FC94-37A3-FF7F-12FD0F292AE5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68772644-C384-4AF9-492F-819587D559C7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85583E3-C937-4795-EBE0-8C515F8AAA5C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7E3CD94-4629-76E5-57D7-EC6388CF8FBD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B0264BD0-2766-2935-BC97-6D135B8817CE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EB1376BB-346B-AA7D-2CF0-41D719819988}"/>
                  </a:ext>
                </a:extLst>
              </p:cNvPr>
              <p:cNvSpPr txBox="1"/>
              <p:nvPr/>
            </p:nvSpPr>
            <p:spPr>
              <a:xfrm>
                <a:off x="336947" y="811908"/>
                <a:ext cx="1800200" cy="390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88E6B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rgbClr val="88E6B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rgbClr val="88E6B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rgbClr val="88E6B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rgbClr val="88E6B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  K = 3</a:t>
                </a:r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EB1376BB-346B-AA7D-2CF0-41D719819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811908"/>
                <a:ext cx="1800200" cy="390684"/>
              </a:xfrm>
              <a:prstGeom prst="rect">
                <a:avLst/>
              </a:prstGeom>
              <a:blipFill>
                <a:blip r:embed="rId4"/>
                <a:stretch>
                  <a:fillRect t="-12500" b="-15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3913F666-5609-518E-AFE4-FDB715F8AB5B}"/>
                  </a:ext>
                </a:extLst>
              </p:cNvPr>
              <p:cNvSpPr txBox="1"/>
              <p:nvPr/>
            </p:nvSpPr>
            <p:spPr>
              <a:xfrm>
                <a:off x="336947" y="1283668"/>
                <a:ext cx="1296144" cy="390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9E7FA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rgbClr val="9E7FA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rgbClr val="9E7FA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rgbClr val="9E7FA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rgbClr val="9E7FA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</a:t>
                </a:r>
              </a:p>
            </p:txBody>
          </p:sp>
        </mc:Choice>
        <mc:Fallback xmlns="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3913F666-5609-518E-AFE4-FDB715F8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1283668"/>
                <a:ext cx="1296144" cy="390941"/>
              </a:xfrm>
              <a:prstGeom prst="rect">
                <a:avLst/>
              </a:prstGeom>
              <a:blipFill>
                <a:blip r:embed="rId5"/>
                <a:stretch>
                  <a:fillRect t="-16129" b="-161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89DD7532-DFC1-4E92-6763-B34ACE14A8E2}"/>
                  </a:ext>
                </a:extLst>
              </p:cNvPr>
              <p:cNvSpPr txBox="1"/>
              <p:nvPr/>
            </p:nvSpPr>
            <p:spPr>
              <a:xfrm>
                <a:off x="336947" y="1755428"/>
                <a:ext cx="129614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FFDE7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rgbClr val="FFDE7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rgbClr val="FFDE7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rgbClr val="FFDE7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rgbClr val="FFDE7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</a:t>
                </a:r>
              </a:p>
            </p:txBody>
          </p:sp>
        </mc:Choice>
        <mc:Fallback xmlns="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89DD7532-DFC1-4E92-6763-B34ACE14A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1755428"/>
                <a:ext cx="1296144" cy="391646"/>
              </a:xfrm>
              <a:prstGeom prst="rect">
                <a:avLst/>
              </a:prstGeom>
              <a:blipFill>
                <a:blip r:embed="rId6"/>
                <a:stretch>
                  <a:fillRect t="-16129"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" name="Rectangle 459">
            <a:extLst>
              <a:ext uri="{FF2B5EF4-FFF2-40B4-BE49-F238E27FC236}">
                <a16:creationId xmlns:a16="http://schemas.microsoft.com/office/drawing/2014/main" id="{3D2C24E0-7891-5E30-C9B2-5365C7093EB5}"/>
              </a:ext>
            </a:extLst>
          </p:cNvPr>
          <p:cNvSpPr/>
          <p:nvPr/>
        </p:nvSpPr>
        <p:spPr bwMode="auto">
          <a:xfrm>
            <a:off x="-95101" y="594441"/>
            <a:ext cx="8208912" cy="6960580"/>
          </a:xfrm>
          <a:prstGeom prst="rect">
            <a:avLst/>
          </a:prstGeom>
          <a:solidFill>
            <a:schemeClr val="tx1">
              <a:alpha val="54508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0A175981-920F-9E7C-F0A6-4E84C369DDBD}"/>
              </a:ext>
            </a:extLst>
          </p:cNvPr>
          <p:cNvCxnSpPr>
            <a:cxnSpLocks/>
          </p:cNvCxnSpPr>
          <p:nvPr/>
        </p:nvCxnSpPr>
        <p:spPr bwMode="auto">
          <a:xfrm>
            <a:off x="1003021" y="2463597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A9C8D3F3-FD65-ECE9-1FC0-D6E39D120F37}"/>
              </a:ext>
            </a:extLst>
          </p:cNvPr>
          <p:cNvCxnSpPr>
            <a:cxnSpLocks/>
          </p:cNvCxnSpPr>
          <p:nvPr/>
        </p:nvCxnSpPr>
        <p:spPr bwMode="auto">
          <a:xfrm>
            <a:off x="1489075" y="3878648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474925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A0A1-B36C-0FFC-D93B-B2E08BB3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77F0F-F755-B087-2497-E49C1C35CF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BDA87-8599-28DE-773A-DE0FF543BD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D01BF-6E1E-E203-D5A0-F9E1B66AD5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7E4035-12A6-9AA8-511D-98AE4D7A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BE073AB-94CA-3AD1-80C9-2741A761C830}"/>
                  </a:ext>
                </a:extLst>
              </p:cNvPr>
              <p:cNvSpPr txBox="1"/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BE073AB-94CA-3AD1-80C9-2741A761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1111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Picture 250">
            <a:extLst>
              <a:ext uri="{FF2B5EF4-FFF2-40B4-BE49-F238E27FC236}">
                <a16:creationId xmlns:a16="http://schemas.microsoft.com/office/drawing/2014/main" id="{EB0AE4A2-0486-1833-68F1-92752CEF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88" y="1478436"/>
            <a:ext cx="3738794" cy="2101074"/>
          </a:xfrm>
          <a:prstGeom prst="rect">
            <a:avLst/>
          </a:prstGeom>
        </p:spPr>
      </p:pic>
      <p:sp>
        <p:nvSpPr>
          <p:cNvPr id="392" name="TextBox 391">
            <a:extLst>
              <a:ext uri="{FF2B5EF4-FFF2-40B4-BE49-F238E27FC236}">
                <a16:creationId xmlns:a16="http://schemas.microsoft.com/office/drawing/2014/main" id="{F747B093-D25B-283A-7FB4-D7D85249B57C}"/>
              </a:ext>
            </a:extLst>
          </p:cNvPr>
          <p:cNvSpPr txBox="1"/>
          <p:nvPr/>
        </p:nvSpPr>
        <p:spPr>
          <a:xfrm>
            <a:off x="5309569" y="2339299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AB1CC466-E641-A3E5-326E-77D882B09A9F}"/>
              </a:ext>
            </a:extLst>
          </p:cNvPr>
          <p:cNvSpPr txBox="1"/>
          <p:nvPr/>
        </p:nvSpPr>
        <p:spPr>
          <a:xfrm>
            <a:off x="5309569" y="1965395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0B14F0E1-2081-C8E7-F5E6-A6D2521BAFC8}"/>
              </a:ext>
            </a:extLst>
          </p:cNvPr>
          <p:cNvSpPr txBox="1"/>
          <p:nvPr/>
        </p:nvSpPr>
        <p:spPr>
          <a:xfrm>
            <a:off x="5309568" y="2677824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t=3</a:t>
            </a:r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66D7321A-7B4C-17F5-1B61-899018E49D88}"/>
              </a:ext>
            </a:extLst>
          </p:cNvPr>
          <p:cNvGrpSpPr/>
          <p:nvPr/>
        </p:nvGrpSpPr>
        <p:grpSpPr>
          <a:xfrm>
            <a:off x="288893" y="621482"/>
            <a:ext cx="5922220" cy="3723312"/>
            <a:chOff x="6636629" y="2730818"/>
            <a:chExt cx="5922220" cy="3723312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C24F091B-8457-1551-FCAA-5AC7D9F9984A}"/>
                </a:ext>
              </a:extLst>
            </p:cNvPr>
            <p:cNvGrpSpPr/>
            <p:nvPr/>
          </p:nvGrpSpPr>
          <p:grpSpPr>
            <a:xfrm>
              <a:off x="6636629" y="2730818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2B7840C8-3ACF-8942-4256-3016B4DBF9F1}"/>
                  </a:ext>
                </a:extLst>
              </p:cNvPr>
              <p:cNvCxnSpPr>
                <a:cxnSpLocks/>
                <a:stCxn id="293" idx="4"/>
                <a:endCxn id="303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310B96E-D88C-BC09-68EE-B642AD73E432}"/>
                  </a:ext>
                </a:extLst>
              </p:cNvPr>
              <p:cNvCxnSpPr>
                <a:cxnSpLocks/>
                <a:stCxn id="296" idx="4"/>
                <a:endCxn id="306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6FC8612-E2BF-56C1-F1AA-20FE6BAE2F7B}"/>
                  </a:ext>
                </a:extLst>
              </p:cNvPr>
              <p:cNvCxnSpPr>
                <a:cxnSpLocks/>
                <a:stCxn id="297" idx="4"/>
                <a:endCxn id="307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C95C2B93-3C3A-62CF-5D86-4771834A2687}"/>
                  </a:ext>
                </a:extLst>
              </p:cNvPr>
              <p:cNvCxnSpPr>
                <a:cxnSpLocks/>
                <a:stCxn id="294" idx="4"/>
                <a:endCxn id="304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3EC1C397-1A13-9392-9842-FA3D0A9A814B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1951B6A1-8E13-1446-6EDD-B579BB79EAAF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43AF29FA-4670-81AA-A2A5-1C250A06C692}"/>
                  </a:ext>
                </a:extLst>
              </p:cNvPr>
              <p:cNvCxnSpPr>
                <a:cxnSpLocks/>
                <a:stCxn id="293" idx="6"/>
                <a:endCxn id="294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955DBD6F-6ACD-DD3F-208B-E6E676B014EE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7A2825E8-DD6E-01B6-1416-FC1D88920615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7F8D2B4E-F8B7-4F01-4D4B-1433E39089AF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53A1D84-7514-9DE9-EC78-C34D166CC78F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5C7AFB92-DA1C-3478-C3AA-FEF034BBAC51}"/>
                  </a:ext>
                </a:extLst>
              </p:cNvPr>
              <p:cNvCxnSpPr>
                <a:cxnSpLocks/>
                <a:stCxn id="298" idx="6"/>
                <a:endCxn id="299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2867E0FA-77B6-09F9-B4A9-3B6D06FF9D45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2CBAD92-F749-21A3-6990-197421600E4D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4673FB6-F63A-CA3E-7B45-A74CADB78E1D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5230F4D7-025B-CD05-EC31-3F0485C2AB45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C4BDD58A-48B5-4147-386B-D4ED844FAA1E}"/>
                  </a:ext>
                </a:extLst>
              </p:cNvPr>
              <p:cNvCxnSpPr>
                <a:cxnSpLocks/>
                <a:stCxn id="303" idx="6"/>
                <a:endCxn id="304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805B990-1EA1-E1B8-7ABD-CE333C097A82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2495612F-9174-CF30-9D3C-AE96D74553ED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1F22E744-6401-4A21-6126-AF7B6652C0CC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804A197-6C9F-E70C-A87C-C454A623976B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C68A5226-1B5E-E8F1-A78B-DA455DE59684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15BC8054-55AA-49A5-CE73-F63F24123752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78F4B3D8-4352-F78A-630A-E473A304B56B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8A0CA3B5-7F64-C4C7-BC7C-D62D71FD6D78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A4524DF6-0A14-E1F6-34CF-27D9AF3E8562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F794502-E688-7862-3811-B7DA7338406B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D906318B-57F6-B634-AF2E-9C0DF233AC34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BA5FDE6E-E9A1-39D6-E4E4-1067949C8C67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4249EF1-CEC0-6233-8170-D7C5997923B7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0392F7F0-3800-2F35-563A-FBA231F9D7F5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6469EAC-9369-D409-4460-8F877366F4DC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2F215DA-8688-F369-481A-4D6DC5AD0F6C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B66F62B-6ABF-9F93-7E6B-EA0E28347BDB}"/>
                </a:ext>
              </a:extLst>
            </p:cNvPr>
            <p:cNvGrpSpPr/>
            <p:nvPr/>
          </p:nvGrpSpPr>
          <p:grpSpPr>
            <a:xfrm>
              <a:off x="6636629" y="3089656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20C70C7B-19B9-FA33-BEA0-F1DCFACB7120}"/>
                  </a:ext>
                </a:extLst>
              </p:cNvPr>
              <p:cNvCxnSpPr>
                <a:cxnSpLocks/>
                <a:stCxn id="329" idx="4"/>
                <a:endCxn id="339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D6A47414-B6F2-8DCA-09CE-7A4AA5758463}"/>
                  </a:ext>
                </a:extLst>
              </p:cNvPr>
              <p:cNvCxnSpPr>
                <a:cxnSpLocks/>
                <a:stCxn id="332" idx="4"/>
                <a:endCxn id="342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19D75E43-2906-3015-3654-125428ED15EA}"/>
                  </a:ext>
                </a:extLst>
              </p:cNvPr>
              <p:cNvCxnSpPr>
                <a:cxnSpLocks/>
                <a:stCxn id="333" idx="4"/>
                <a:endCxn id="343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A369F02B-4F4A-DAAD-A0A8-10C93F78E1E4}"/>
                  </a:ext>
                </a:extLst>
              </p:cNvPr>
              <p:cNvCxnSpPr>
                <a:cxnSpLocks/>
                <a:stCxn id="330" idx="4"/>
                <a:endCxn id="340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6EE1C8C8-481F-442E-E6E8-EC991ECA1E2B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902DF042-A3BE-C224-AC27-C3731A3B4B75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ADD10F61-AFC2-598C-714A-46E21696780B}"/>
                  </a:ext>
                </a:extLst>
              </p:cNvPr>
              <p:cNvCxnSpPr>
                <a:cxnSpLocks/>
                <a:stCxn id="329" idx="6"/>
                <a:endCxn id="330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2527CB6E-E569-A5E5-8B69-BCE0DFE37CBB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7FA1D183-B4A0-9D5E-1D40-F04F184926F6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7838EDD5-A740-11BD-89DA-80EA3120C12E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9CAF13AA-D338-FEA2-AAFA-ABCA3F636BE5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EF0B84E6-DFCF-6C17-26EE-B7AE86138CB5}"/>
                  </a:ext>
                </a:extLst>
              </p:cNvPr>
              <p:cNvCxnSpPr>
                <a:cxnSpLocks/>
                <a:stCxn id="334" idx="6"/>
                <a:endCxn id="335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8EBEBF16-3246-7887-4521-766A9C57DF1E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68496B5E-CAF6-5467-7D08-D8A1B81D475D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5460AE05-58DD-F082-7B7A-42488077935F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54FB44CE-1564-CB9B-021E-0C1A1DF933A3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3D44BC5-2F3D-1B32-4243-6640093FB7A7}"/>
                  </a:ext>
                </a:extLst>
              </p:cNvPr>
              <p:cNvCxnSpPr>
                <a:cxnSpLocks/>
                <a:stCxn id="339" idx="6"/>
                <a:endCxn id="340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9E9D9B7E-757B-54A3-A74C-4B6804237393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84004AD6-8441-CB1E-0C72-50345491F0DD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FEAB5992-5D82-A59A-0447-35562E1C474A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5A9A80A1-A378-F9BD-814D-A7F629FA81C7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82D647E6-FAC1-397B-E8B6-D15A544BB84F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3230B7AC-CDA2-1EE6-C5BC-D228ACF50C6F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8912B885-A780-942E-FBDC-1A0B614BB861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DF26CA61-32F7-6CDE-B5EF-AA037BE0A318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57AEB35-97AF-7AAF-29CF-1D1820B587A4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A53C4BDF-D398-85EE-E00B-FDF152E84597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D7A4286B-A045-653E-4A6E-0F509D79845D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ACBB71A8-66D4-F98D-677D-489E7AD09C56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1FD553EF-7CC7-9871-A409-ADF90A3CC6AA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BB02563-0C3A-2CC5-5518-EAC418D77AE3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AF4A03D3-30D1-9C9D-7477-549F2BCD6289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529A2A7E-9746-5BE9-846E-7AB0262B9A24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B1292CE9-CA38-51B5-729D-BBC56980AEDB}"/>
                </a:ext>
              </a:extLst>
            </p:cNvPr>
            <p:cNvGrpSpPr/>
            <p:nvPr/>
          </p:nvGrpSpPr>
          <p:grpSpPr>
            <a:xfrm>
              <a:off x="6636629" y="3429794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6D2CE409-821D-3CE6-3712-A2E8CF3E4584}"/>
                  </a:ext>
                </a:extLst>
              </p:cNvPr>
              <p:cNvCxnSpPr>
                <a:cxnSpLocks/>
                <a:stCxn id="363" idx="4"/>
                <a:endCxn id="373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87792045-ACE3-BFF9-639C-E5A2E2AAF3EA}"/>
                  </a:ext>
                </a:extLst>
              </p:cNvPr>
              <p:cNvCxnSpPr>
                <a:cxnSpLocks/>
                <a:stCxn id="366" idx="4"/>
                <a:endCxn id="376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EE782C5B-3446-1AB2-7F48-3840F2027F17}"/>
                  </a:ext>
                </a:extLst>
              </p:cNvPr>
              <p:cNvCxnSpPr>
                <a:cxnSpLocks/>
                <a:stCxn id="367" idx="4"/>
                <a:endCxn id="377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6502CAAF-A855-73AA-07CC-A32836BA23B5}"/>
                  </a:ext>
                </a:extLst>
              </p:cNvPr>
              <p:cNvCxnSpPr>
                <a:cxnSpLocks/>
                <a:stCxn id="364" idx="4"/>
                <a:endCxn id="374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CC2E4007-6849-DC85-9D65-412FC3DB7154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88CC6A83-032B-3F1E-205C-747D5D9E4C0B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4621B5B9-AE76-1993-4DCB-64093CCB8157}"/>
                  </a:ext>
                </a:extLst>
              </p:cNvPr>
              <p:cNvCxnSpPr>
                <a:cxnSpLocks/>
                <a:stCxn id="363" idx="6"/>
                <a:endCxn id="364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A08A3347-B621-4852-D0BB-1BACFEB3900E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5B5E834-511D-6FCE-C043-0416031CC009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11F1F3B1-A055-A52E-BB20-3F999B6DCBDB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18B28296-4EE5-A8B7-65D8-06E658705AF5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CB5B3893-BE76-A7C2-F1F4-5938AAA416F8}"/>
                  </a:ext>
                </a:extLst>
              </p:cNvPr>
              <p:cNvCxnSpPr>
                <a:cxnSpLocks/>
                <a:stCxn id="368" idx="6"/>
                <a:endCxn id="369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DAE296DC-82EA-8FC4-A801-A02D67581036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FCA083DF-9B2B-78B4-0028-9E87BC2B531D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8386BC3C-4597-BC09-847E-4610635F6DFC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9AA4B331-7CE8-B890-81E1-1241F813A9F7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EC94F6B6-54D4-78E9-A921-55849CA2432D}"/>
                  </a:ext>
                </a:extLst>
              </p:cNvPr>
              <p:cNvCxnSpPr>
                <a:cxnSpLocks/>
                <a:stCxn id="373" idx="6"/>
                <a:endCxn id="374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AE4F3F62-D344-87C9-ACB2-1D029D6FA83C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2A8FE113-4C12-2CAB-67A1-7DB8D8713541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B71A1840-F1AB-C68F-DE28-7B8AB2683574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6DC0E47-43D3-F43D-12AE-02EC9C9E8AE6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BF704F60-37F7-1B2A-1012-04F7D34C6E47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47EA4D62-E1C3-FF11-FD61-5500A9F2756F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D21F8C0E-BE48-0496-FE12-A3454809DD2C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A2A81058-103D-2D68-1AD8-18BB26F86E38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3D80888C-6D3A-35E9-869B-6E2C8E066AE0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5D9AA7E4-04A5-2736-5FBE-417BD7B4908D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6E5DC7C9-C4AD-CA5B-AE1A-DD5819B1625F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F83B121A-98DA-8F22-0B43-D9036D46DA05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F0C7BEEA-FEBA-5F6E-6665-0E4D6C2E9BE1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856F42ED-0FBD-A8CC-CB02-F70F74A3707D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73821E41-CDA8-B625-7DE9-15D191C349C7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630E08-4DA4-0B86-AAED-DF14785196B9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B30A0C69-CA32-0214-203B-35A838882E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77707" y="4373787"/>
              <a:ext cx="1368152" cy="282597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A9F6B112-5216-5E02-C6E7-D96D45C696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45859" y="4656384"/>
              <a:ext cx="1379184" cy="26499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FD57A8-C669-C274-8EBF-17A56E928DC7}"/>
              </a:ext>
            </a:extLst>
          </p:cNvPr>
          <p:cNvSpPr txBox="1"/>
          <p:nvPr/>
        </p:nvSpPr>
        <p:spPr>
          <a:xfrm>
            <a:off x="5322522" y="4547979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742F6-BF01-CEBC-D71A-4D5A5B12B197}"/>
              </a:ext>
            </a:extLst>
          </p:cNvPr>
          <p:cNvSpPr txBox="1"/>
          <p:nvPr/>
        </p:nvSpPr>
        <p:spPr>
          <a:xfrm>
            <a:off x="5322522" y="4174075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3B4BB-C214-663E-E334-FC925E5FA44A}"/>
              </a:ext>
            </a:extLst>
          </p:cNvPr>
          <p:cNvSpPr txBox="1"/>
          <p:nvPr/>
        </p:nvSpPr>
        <p:spPr>
          <a:xfrm>
            <a:off x="5322521" y="4886504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11FBE6-31AD-8844-898B-75D077EDDDDD}"/>
              </a:ext>
            </a:extLst>
          </p:cNvPr>
          <p:cNvGrpSpPr/>
          <p:nvPr/>
        </p:nvGrpSpPr>
        <p:grpSpPr>
          <a:xfrm>
            <a:off x="301846" y="2781722"/>
            <a:ext cx="5922220" cy="3723312"/>
            <a:chOff x="6636629" y="2730818"/>
            <a:chExt cx="5922220" cy="37233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57C7B2-727C-1AE1-0ADC-21E96E48ABF7}"/>
                </a:ext>
              </a:extLst>
            </p:cNvPr>
            <p:cNvGrpSpPr/>
            <p:nvPr/>
          </p:nvGrpSpPr>
          <p:grpSpPr>
            <a:xfrm>
              <a:off x="6636629" y="2730818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C4201B85-2777-90D0-4193-1F34E7577296}"/>
                  </a:ext>
                </a:extLst>
              </p:cNvPr>
              <p:cNvCxnSpPr>
                <a:cxnSpLocks/>
                <a:stCxn id="477" idx="4"/>
                <a:endCxn id="487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C6A19CB9-99D9-A29E-A275-BC9CCFC2337E}"/>
                  </a:ext>
                </a:extLst>
              </p:cNvPr>
              <p:cNvCxnSpPr>
                <a:cxnSpLocks/>
                <a:stCxn id="480" idx="4"/>
                <a:endCxn id="490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D4953F40-68C0-BAD0-0813-CE92BBF57918}"/>
                  </a:ext>
                </a:extLst>
              </p:cNvPr>
              <p:cNvCxnSpPr>
                <a:cxnSpLocks/>
                <a:stCxn id="481" idx="4"/>
                <a:endCxn id="491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65BDD9D9-8B3F-07D1-7141-FDBE91F85E8B}"/>
                  </a:ext>
                </a:extLst>
              </p:cNvPr>
              <p:cNvCxnSpPr>
                <a:cxnSpLocks/>
                <a:stCxn id="478" idx="4"/>
                <a:endCxn id="488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2B70B106-52E6-8B4F-44C1-B13681B7FF6C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965B2F80-FDCF-473B-AB02-C2D10B85FE9B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29E3118-27EB-E4EA-6730-062F2A76F883}"/>
                  </a:ext>
                </a:extLst>
              </p:cNvPr>
              <p:cNvCxnSpPr>
                <a:cxnSpLocks/>
                <a:stCxn id="477" idx="6"/>
                <a:endCxn id="478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481205DE-A8F1-201E-86F7-FBC69D72C483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2281A562-36FE-3E9A-0354-ABB0C3F8A3EA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615C9F08-AA98-B35B-8C59-657CD997CA54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924F4DE-CB27-F197-8CF5-DA16AC85A467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840523F2-454E-D353-5006-33D66B27157A}"/>
                  </a:ext>
                </a:extLst>
              </p:cNvPr>
              <p:cNvCxnSpPr>
                <a:cxnSpLocks/>
                <a:stCxn id="482" idx="6"/>
                <a:endCxn id="483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3B9B6459-37D7-45D0-2B10-A9B0210F56EB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C9BB9735-46DE-6154-BA02-470828270E2B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43B7DD29-9768-02B0-7FC2-687F5ED6B442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849A0AB3-CCBF-4DCD-B32F-C8E19A29174A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B0978CBC-5963-0FCF-8B4D-07439CB21FA9}"/>
                  </a:ext>
                </a:extLst>
              </p:cNvPr>
              <p:cNvCxnSpPr>
                <a:cxnSpLocks/>
                <a:stCxn id="487" idx="6"/>
                <a:endCxn id="488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85F88CAF-FD2B-09F3-627D-FDAB16B0B504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764AC1B8-16C6-2656-8CE1-0C63CEC4D23C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D19C9C3C-BA53-1D73-5F01-6B1AC67CD42F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7A1179AA-3C65-83F7-B736-3DE8180F7A0A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50A90BE5-345B-9F38-7DAE-DF00C7BA8D0B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76DA1F24-9436-29F6-B912-76188F91F8EA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A4D52C9F-0081-46F6-C274-EE98650B2EED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F76CB494-2760-2995-C200-603BC57BEC5B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584B8C8A-D6F3-4AE9-380C-F14A2FB1019E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A1E564B4-3E74-462D-F1A7-4CB8A3E29032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4519891C-C77C-4658-8101-9281B58E15B8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35E182F5-CE4F-F704-DFB2-F3C78C620AF6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79383A67-42F8-2555-6AF7-5BD2E8B2BB78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28B79310-0142-8D62-22EC-0220C275EA90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DDDC075C-C863-9F09-F16B-E754A7D6A5CB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9AAE36EB-F077-6E82-8EE1-6EAB2E7178D4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08A70-EF33-0E45-BE87-6098EA67A076}"/>
                </a:ext>
              </a:extLst>
            </p:cNvPr>
            <p:cNvGrpSpPr/>
            <p:nvPr/>
          </p:nvGrpSpPr>
          <p:grpSpPr>
            <a:xfrm>
              <a:off x="6636629" y="3089656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D2B0DC1-EEB0-6A2D-7535-A14A2EEAC75A}"/>
                  </a:ext>
                </a:extLst>
              </p:cNvPr>
              <p:cNvCxnSpPr>
                <a:cxnSpLocks/>
                <a:stCxn id="52" idx="4"/>
                <a:endCxn id="62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2F744C2-CDE8-2027-2104-F0D1E0E1232C}"/>
                  </a:ext>
                </a:extLst>
              </p:cNvPr>
              <p:cNvCxnSpPr>
                <a:cxnSpLocks/>
                <a:stCxn id="55" idx="4"/>
                <a:endCxn id="450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3747081-2850-1C1A-C6FA-D74B27B324EE}"/>
                  </a:ext>
                </a:extLst>
              </p:cNvPr>
              <p:cNvCxnSpPr>
                <a:cxnSpLocks/>
                <a:stCxn id="56" idx="4"/>
                <a:endCxn id="451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B2EBB7-4C30-8A99-1C0F-38051B02A231}"/>
                  </a:ext>
                </a:extLst>
              </p:cNvPr>
              <p:cNvCxnSpPr>
                <a:cxnSpLocks/>
                <a:stCxn id="53" idx="4"/>
                <a:endCxn id="63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16E1A52-F948-6709-FE3B-78479BA7BAF7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84CE169-9471-9061-932A-D191765828F1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84A38F-A0A8-89C8-21E3-EAB6E1DB2943}"/>
                  </a:ext>
                </a:extLst>
              </p:cNvPr>
              <p:cNvCxnSpPr>
                <a:cxnSpLocks/>
                <a:stCxn id="52" idx="6"/>
                <a:endCxn id="53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22BCAB5-3E3E-917F-0162-3E6C0D7FE3DC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D2C8068-D7AF-76A6-304C-30A3F7C2D84A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E34B837-3FF5-6DB4-D731-09FD03A29C94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3DA4D5C-4922-47DF-D4F7-8401839F8C75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5D70233-6159-DC76-C054-C67FE042D06F}"/>
                  </a:ext>
                </a:extLst>
              </p:cNvPr>
              <p:cNvCxnSpPr>
                <a:cxnSpLocks/>
                <a:stCxn id="57" idx="6"/>
                <a:endCxn id="58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911BB45-E290-0605-C203-613001DA7A50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3A1D1FA-CB75-25CE-CBBF-A2F0D62CF7AC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52440D-EC18-95F1-6F8A-755D8FAE464A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416662A-1C6C-3FD2-670E-A2E75BE4B643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8C442FD-719F-3931-3460-0A095A29849B}"/>
                  </a:ext>
                </a:extLst>
              </p:cNvPr>
              <p:cNvCxnSpPr>
                <a:cxnSpLocks/>
                <a:stCxn id="62" idx="6"/>
                <a:endCxn id="63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92DB881F-7926-C516-3785-ADB79F614F6C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1F8530C-01CC-DB7E-6EE5-51E54F0005C0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E12E9E80-46D8-BA10-0F87-0C180675390C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C901D943-1D87-8DB0-A677-50AE8BD501DF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788B9421-5A25-3024-65CD-D0E33C5DC429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D41973A0-0A74-893C-3781-A9A35ACD4545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755946E8-3422-754E-D83F-358AB61C4CD1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78E5F582-2DCC-6371-B87D-A5F1FC89469F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3429D2B1-DCA3-7B1C-F8C0-B5531065AC4E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7D9014A5-0EE3-02CA-A92F-A377FA46C57C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BA9AC5E7-A3DD-91E5-9F00-1676E670A5DD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0FFC951F-B5EC-6B99-A9C8-602F05D9C688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3DB3AB1C-BD92-E1C1-3787-493D4811BB38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3549538D-7D3C-457F-177B-2F4D28558ACC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9398BC0C-16CD-36EE-50EC-C2AE2E404488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B3647FA2-319B-0C2D-394C-3418E4C260CE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881BB1-CCF0-A4E6-C730-D598DDE3A85F}"/>
                </a:ext>
              </a:extLst>
            </p:cNvPr>
            <p:cNvGrpSpPr/>
            <p:nvPr/>
          </p:nvGrpSpPr>
          <p:grpSpPr>
            <a:xfrm>
              <a:off x="6636629" y="3429794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0859628-1087-65C9-FC5E-8DA36A23CDA8}"/>
                  </a:ext>
                </a:extLst>
              </p:cNvPr>
              <p:cNvCxnSpPr>
                <a:cxnSpLocks/>
                <a:stCxn id="19" idx="4"/>
                <a:endCxn id="29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B828086-CBDC-4AAE-E3FB-0F266DC8ABE8}"/>
                  </a:ext>
                </a:extLst>
              </p:cNvPr>
              <p:cNvCxnSpPr>
                <a:cxnSpLocks/>
                <a:stCxn id="22" idx="4"/>
                <a:endCxn id="32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F2AFA67-726E-F091-8369-3E90072D5464}"/>
                  </a:ext>
                </a:extLst>
              </p:cNvPr>
              <p:cNvCxnSpPr>
                <a:cxnSpLocks/>
                <a:stCxn id="23" idx="4"/>
                <a:endCxn id="33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2A5C0B-C6DF-00E6-109B-7B0F960A08C4}"/>
                  </a:ext>
                </a:extLst>
              </p:cNvPr>
              <p:cNvCxnSpPr>
                <a:cxnSpLocks/>
                <a:stCxn id="20" idx="4"/>
                <a:endCxn id="30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DAAC2C-E78F-3402-8BAE-E09E6AD2B349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EAFFDF2-60A6-A536-4289-DE2148E35862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F35E17C-28F8-EDBE-B313-C0370DB12AB9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AB82DF3-F86D-C530-5221-F24AD50A20DF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2559103-61BD-02EA-1FD4-32D56595B3D7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3B58BAD-31E8-235D-3074-C848000B7A12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33B9392-6363-8F12-C4B4-BAE5E8880A1F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6EF381F-BD7B-2AD0-2403-7D0E154ED748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041417-704B-261C-B3CF-2B4F5B924971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B0205E3-1987-12B7-7F16-E1D7ACC39570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D8FBF89-0981-0B14-CC14-2B3CB284C007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2735E29-3A45-315D-7992-7D84C7885C14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891FFBD-5A1F-FE21-7B7B-B4F9178AC485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8270140-5375-4CC0-F1D7-D86BB8BCBCF2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FF47135-77B8-5886-BBFB-8EAF1B000573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C52E67-4DD6-C51C-BD61-CB92C48D09E9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84000C-CFA0-26CC-EAA7-30D339FD3702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D81E69-5EDA-1A00-1B2B-69E01B1B565A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9D30B0-4F8C-42C8-6C4F-EBE102789821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0B130FA-4149-9584-DC00-C7575A507184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9D2986-435E-8429-A69C-D97C7C463E24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0CB9BB-63B3-1ACB-30C9-1AED04971767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C27B83-7282-6EE0-B6EF-BAFE3CFB106A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CF3088-7AB2-AF79-162A-EDC5C269879B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DF9701-8AA6-6AD2-6307-2CD8E015C817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CB9C14-068D-60A4-A3BC-88A58123613D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E555BF-3747-784B-7C9E-6378B433D174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C064653-0013-7151-85C8-3665EF7910A2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7807D4-16AB-ABDA-3B24-20C96FE837B4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185713-92C7-035B-A282-610DA49EAB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77707" y="4373787"/>
              <a:ext cx="1368152" cy="282597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DA4071-6EEC-198E-0747-54B9FD52BEB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532906" y="4682883"/>
              <a:ext cx="12953" cy="424199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07" name="TextBox 506">
            <a:extLst>
              <a:ext uri="{FF2B5EF4-FFF2-40B4-BE49-F238E27FC236}">
                <a16:creationId xmlns:a16="http://schemas.microsoft.com/office/drawing/2014/main" id="{67F4363C-5797-8E66-C604-11307880ED31}"/>
              </a:ext>
            </a:extLst>
          </p:cNvPr>
          <p:cNvSpPr txBox="1"/>
          <p:nvPr/>
        </p:nvSpPr>
        <p:spPr>
          <a:xfrm>
            <a:off x="5975461" y="4526038"/>
            <a:ext cx="17363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53138"/>
                </a:solidFill>
              </a:rPr>
              <a:t>Not allowed?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349E51E3-2899-F4CD-352C-A9C9E07B8DDC}"/>
              </a:ext>
            </a:extLst>
          </p:cNvPr>
          <p:cNvSpPr txBox="1"/>
          <p:nvPr/>
        </p:nvSpPr>
        <p:spPr>
          <a:xfrm>
            <a:off x="5875749" y="2311609"/>
            <a:ext cx="11993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53138"/>
                </a:solidFill>
              </a:rPr>
              <a:t>Allowed!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45658F83-03F3-B77A-55D8-5A5FB9A67F2F}"/>
              </a:ext>
            </a:extLst>
          </p:cNvPr>
          <p:cNvSpPr txBox="1"/>
          <p:nvPr/>
        </p:nvSpPr>
        <p:spPr>
          <a:xfrm>
            <a:off x="6946507" y="1145806"/>
            <a:ext cx="26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Time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Expanded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9C34D8A7-B95E-96B5-F0AE-E77BD0123803}"/>
              </a:ext>
            </a:extLst>
          </p:cNvPr>
          <p:cNvSpPr txBox="1"/>
          <p:nvPr/>
        </p:nvSpPr>
        <p:spPr>
          <a:xfrm>
            <a:off x="1601724" y="1556323"/>
            <a:ext cx="31655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(x,y,1) -&gt; (x,y,2) -&gt; (x,y,3)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8FAEA4FB-3F52-70B7-7C1D-655636E0C5FD}"/>
              </a:ext>
            </a:extLst>
          </p:cNvPr>
          <p:cNvSpPr txBox="1"/>
          <p:nvPr/>
        </p:nvSpPr>
        <p:spPr>
          <a:xfrm>
            <a:off x="1601724" y="3766267"/>
            <a:ext cx="2114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(x,y,1) -&gt; (x,y,1)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866761F-6447-978E-E0B4-F77EEB66216E}"/>
              </a:ext>
            </a:extLst>
          </p:cNvPr>
          <p:cNvCxnSpPr>
            <a:cxnSpLocks/>
          </p:cNvCxnSpPr>
          <p:nvPr/>
        </p:nvCxnSpPr>
        <p:spPr bwMode="auto">
          <a:xfrm>
            <a:off x="3577307" y="2547048"/>
            <a:ext cx="1440160" cy="3786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75DD16B7-C258-D538-70BF-8046311F859A}"/>
              </a:ext>
            </a:extLst>
          </p:cNvPr>
          <p:cNvCxnSpPr>
            <a:cxnSpLocks/>
          </p:cNvCxnSpPr>
          <p:nvPr/>
        </p:nvCxnSpPr>
        <p:spPr bwMode="auto">
          <a:xfrm>
            <a:off x="2350523" y="5085978"/>
            <a:ext cx="1365947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731727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A05F2-5F73-7206-ED90-EF38B0D6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454">
            <a:extLst>
              <a:ext uri="{FF2B5EF4-FFF2-40B4-BE49-F238E27FC236}">
                <a16:creationId xmlns:a16="http://schemas.microsoft.com/office/drawing/2014/main" id="{9B0303EB-4B2D-AB7E-6B51-05CF617BDBB3}"/>
              </a:ext>
            </a:extLst>
          </p:cNvPr>
          <p:cNvSpPr/>
          <p:nvPr/>
        </p:nvSpPr>
        <p:spPr bwMode="auto">
          <a:xfrm>
            <a:off x="336947" y="811908"/>
            <a:ext cx="792088" cy="66652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DF6B8-9C45-FAD9-B364-B764F8D869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50EE4-2AC3-3FC6-4B75-F3DB03E957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C6C9F-4A4B-3151-AA31-3485D4057B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235423-6796-2E63-CBB5-A9FCB61A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2A275DE-7216-A3FB-877B-48BCFA5E3BD1}"/>
                  </a:ext>
                </a:extLst>
              </p:cNvPr>
              <p:cNvSpPr txBox="1"/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2A275DE-7216-A3FB-877B-48BCFA5E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1111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Picture 250">
            <a:extLst>
              <a:ext uri="{FF2B5EF4-FFF2-40B4-BE49-F238E27FC236}">
                <a16:creationId xmlns:a16="http://schemas.microsoft.com/office/drawing/2014/main" id="{E81D1197-D5E4-6B41-7F60-17B97944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88" y="1478436"/>
            <a:ext cx="3738794" cy="2101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FD547912-90DC-6BC9-095C-FD0B35DB39A4}"/>
                  </a:ext>
                </a:extLst>
              </p:cNvPr>
              <p:cNvSpPr txBox="1"/>
              <p:nvPr/>
            </p:nvSpPr>
            <p:spPr>
              <a:xfrm>
                <a:off x="336947" y="811908"/>
                <a:ext cx="5184576" cy="667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    “Locally Budgeted” Collapses</a:t>
                </a:r>
              </a:p>
              <a:p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K = 1      to “Classic Budgeted Uncertainty”! </a:t>
                </a:r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FD547912-90DC-6BC9-095C-FD0B35DB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811908"/>
                <a:ext cx="5184576" cy="667683"/>
              </a:xfrm>
              <a:prstGeom prst="rect">
                <a:avLst/>
              </a:prstGeom>
              <a:blipFill>
                <a:blip r:embed="rId4"/>
                <a:stretch>
                  <a:fillRect l="-978" t="-7407" b="-129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633DDAB-C4DB-1FED-F1BA-6FBBC4EBD7B4}"/>
              </a:ext>
            </a:extLst>
          </p:cNvPr>
          <p:cNvSpPr/>
          <p:nvPr/>
        </p:nvSpPr>
        <p:spPr bwMode="auto">
          <a:xfrm>
            <a:off x="985019" y="909514"/>
            <a:ext cx="5328592" cy="2996318"/>
          </a:xfrm>
          <a:prstGeom prst="rect">
            <a:avLst/>
          </a:prstGeom>
          <a:solidFill>
            <a:schemeClr val="accent3">
              <a:lumMod val="75000"/>
              <a:lumOff val="25000"/>
              <a:alpha val="62181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8C4B952-F451-E228-0B3A-E9C08549C0C6}"/>
              </a:ext>
            </a:extLst>
          </p:cNvPr>
          <p:cNvGrpSpPr/>
          <p:nvPr/>
        </p:nvGrpSpPr>
        <p:grpSpPr>
          <a:xfrm>
            <a:off x="841003" y="765498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06D2562-8AB2-B135-1EC9-FB95505887BE}"/>
                </a:ext>
              </a:extLst>
            </p:cNvPr>
            <p:cNvCxnSpPr>
              <a:cxnSpLocks/>
              <a:stCxn id="188" idx="4"/>
              <a:endCxn id="198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6D6F1FC-4F8E-9ACA-185D-F1393011A240}"/>
                </a:ext>
              </a:extLst>
            </p:cNvPr>
            <p:cNvCxnSpPr>
              <a:cxnSpLocks/>
              <a:stCxn id="191" idx="4"/>
              <a:endCxn id="201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C3E05-4977-E8AB-CB3F-8D5E823F6193}"/>
                </a:ext>
              </a:extLst>
            </p:cNvPr>
            <p:cNvCxnSpPr>
              <a:cxnSpLocks/>
              <a:stCxn id="192" idx="4"/>
              <a:endCxn id="202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E31323E-920B-84DD-C19E-9E6B47F6AF07}"/>
                </a:ext>
              </a:extLst>
            </p:cNvPr>
            <p:cNvCxnSpPr>
              <a:cxnSpLocks/>
              <a:stCxn id="189" idx="4"/>
              <a:endCxn id="199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396D6FE-6354-BC9A-81DA-F4D694D57C7C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B1DCAF3-1F02-B772-ADCC-84C3F536AA4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9C09F8F-C260-926C-BCE1-FE4E350DA208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F03AB32-19CF-1C2B-EB0F-53EF3EAF00D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7871C5A-ACD3-09C7-9CDB-6926D9862A9D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7712148-ED16-EBDF-6C3F-A3A695D77245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533A2B1-D359-B4FD-5BCF-93B184E13BBC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C30D3A5-3930-3C68-392C-EB1A2E8EDA76}"/>
                </a:ext>
              </a:extLst>
            </p:cNvPr>
            <p:cNvCxnSpPr>
              <a:cxnSpLocks/>
              <a:stCxn id="193" idx="6"/>
              <a:endCxn id="194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090663D-7AD6-A479-C384-215BFBAFA1FE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28D5508-F2C9-8C82-BC2E-475AD754F3FB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B4E8A5E-DC58-5771-FBD0-2E6AC7377268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C41A9DD1-9809-D598-BFD5-793280BF4D46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7275819-897F-E273-FE31-03C8FA0EA3AA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FC63E9D-B47C-B435-9A87-3DF1ACA7E72F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A04837-7527-B7CB-70FB-741758BD0ED1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ACC2610-803A-2900-8C78-5E65B0DC51E9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F5BFF77-D5D8-F343-932A-97F1F8CA783B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06E60C9-823D-DC05-8DE6-F4C6780B71B1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D3B502B-B4CF-75B1-E1F7-1B9910714E06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D40B3BE-A64A-DB97-3B3B-E18A11FFEE0A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6F7EE69-D35F-04C4-6E28-0422A4EC83F7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13CEBCC-D59A-4A1F-6FE4-A10587E27C4A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759D073-99AB-2F6E-29F5-ECA4CC37BD94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679D4FC-C06B-87DC-B7E3-F3F04FBA8332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A6134FD-55E1-DC5C-784E-7F0895727480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A3996C0-FE47-410D-5F7E-10BAD50935A1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ACE33CDA-D4DF-6182-3960-463ADA989AA3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E45BCAF-B80D-8432-39B6-670BD09D1CE8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7F07F89-3574-844A-457D-B9D262AB15FC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E8368B8-C0DE-4F65-9E1F-1D2DB6BF46C3}"/>
              </a:ext>
            </a:extLst>
          </p:cNvPr>
          <p:cNvSpPr/>
          <p:nvPr/>
        </p:nvSpPr>
        <p:spPr bwMode="auto">
          <a:xfrm>
            <a:off x="985018" y="2081351"/>
            <a:ext cx="5328592" cy="2996318"/>
          </a:xfrm>
          <a:prstGeom prst="rect">
            <a:avLst/>
          </a:prstGeom>
          <a:solidFill>
            <a:schemeClr val="accent3">
              <a:lumMod val="75000"/>
              <a:lumOff val="25000"/>
              <a:alpha val="62181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3F1AC-95A0-6FE8-BB0F-4434436A35FF}"/>
              </a:ext>
            </a:extLst>
          </p:cNvPr>
          <p:cNvSpPr/>
          <p:nvPr/>
        </p:nvSpPr>
        <p:spPr bwMode="auto">
          <a:xfrm>
            <a:off x="979214" y="3253188"/>
            <a:ext cx="5328592" cy="2996318"/>
          </a:xfrm>
          <a:prstGeom prst="rect">
            <a:avLst/>
          </a:prstGeom>
          <a:solidFill>
            <a:schemeClr val="accent3">
              <a:lumMod val="75000"/>
              <a:lumOff val="25000"/>
              <a:alpha val="62181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8322091-D79E-E6E5-8704-D1890F7E5D5F}"/>
              </a:ext>
            </a:extLst>
          </p:cNvPr>
          <p:cNvGrpSpPr/>
          <p:nvPr/>
        </p:nvGrpSpPr>
        <p:grpSpPr>
          <a:xfrm>
            <a:off x="841003" y="1921877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9B27701-CB77-7CEF-FE19-D467E30DE785}"/>
                </a:ext>
              </a:extLst>
            </p:cNvPr>
            <p:cNvCxnSpPr>
              <a:cxnSpLocks/>
              <a:stCxn id="222" idx="4"/>
              <a:endCxn id="232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DE342D6-07DC-7ACE-102A-54663D1B115C}"/>
                </a:ext>
              </a:extLst>
            </p:cNvPr>
            <p:cNvCxnSpPr>
              <a:cxnSpLocks/>
              <a:stCxn id="225" idx="4"/>
              <a:endCxn id="235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FDE3C34-174E-D643-6FCE-5828359729BD}"/>
                </a:ext>
              </a:extLst>
            </p:cNvPr>
            <p:cNvCxnSpPr>
              <a:cxnSpLocks/>
              <a:stCxn id="226" idx="4"/>
              <a:endCxn id="236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3B94AFA-A99D-EC8E-208D-D9BCB63674F1}"/>
                </a:ext>
              </a:extLst>
            </p:cNvPr>
            <p:cNvCxnSpPr>
              <a:cxnSpLocks/>
              <a:stCxn id="223" idx="4"/>
              <a:endCxn id="233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CFC9192-B4DC-E77B-F461-9C40A75F7BFA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AB45B90-FB4D-393A-D2BC-8375F8CA062A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98F690B-6477-106A-CF00-F34762B07344}"/>
                </a:ext>
              </a:extLst>
            </p:cNvPr>
            <p:cNvCxnSpPr>
              <a:cxnSpLocks/>
              <a:stCxn id="222" idx="6"/>
              <a:endCxn id="223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1100884-75CF-11F8-2E69-7723C9B2F746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F9E5B20-178A-56AD-D696-BD98468ADFFB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EFEED6-B64B-92FE-53A6-C23E53DA3EC1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A3FA9CE-A3DE-A65C-FCBF-F008DB5028A4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F107380-6A2A-9FE2-2D17-3FCA57298DB8}"/>
                </a:ext>
              </a:extLst>
            </p:cNvPr>
            <p:cNvCxnSpPr>
              <a:cxnSpLocks/>
              <a:stCxn id="227" idx="6"/>
              <a:endCxn id="228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1498D2F-2CE4-7527-A736-826231579792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632B2FB-868B-AD34-2830-A56239F4A719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4D5D7FA-0EB8-62CB-4680-1338C9061547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20B9880-9E89-A6EF-E92E-C31E5AD894E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FE73E73-0804-CE67-FE9B-4BD2EA49CDDB}"/>
                </a:ext>
              </a:extLst>
            </p:cNvPr>
            <p:cNvCxnSpPr>
              <a:cxnSpLocks/>
              <a:stCxn id="232" idx="6"/>
              <a:endCxn id="233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498382C-A889-08D4-D334-308DEB74796D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36135E2-E97B-F610-4B0C-47C7C8CF6018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C454FB2-D4BD-09D2-0AA0-91950D22C764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68198F7-0417-1755-2C74-4150AB1E8521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BB5109C-5B46-F3DF-F87E-F0D4898FDB5D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254B2C2-4D18-7443-4A0B-92AD302D74C9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6DEF6AB4-98B9-D38A-5E63-4CAA5772C1BE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D985E96-0F77-3389-FF0D-618389494358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043302-D9A4-4B71-3016-43DA99B3A0C4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6700FB1-289F-3AD3-3C30-B7DD04D3027F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526A913-0558-9661-A975-947861B57655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1D039A9-92E2-F8E1-C192-1D0F3E14894D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424013F-3FF9-08B0-490F-0B41B962F6D8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8C8B7E5-88F9-05BA-9C14-8C64FD675B7E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188123F-1575-B5A9-2A53-4CD51028AFFB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72C10A-DFCD-D9BD-2E97-91A81DA9C844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57EE8-37FB-3E64-5C2B-C0D55F1DB6F8}"/>
              </a:ext>
            </a:extLst>
          </p:cNvPr>
          <p:cNvGrpSpPr/>
          <p:nvPr/>
        </p:nvGrpSpPr>
        <p:grpSpPr>
          <a:xfrm>
            <a:off x="842127" y="3128859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F33A915B-D0D0-C0E2-78B3-16D852CA32F3}"/>
                </a:ext>
              </a:extLst>
            </p:cNvPr>
            <p:cNvCxnSpPr>
              <a:cxnSpLocks/>
              <a:stCxn id="257" idx="4"/>
              <a:endCxn id="267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15C0FB3-CC9C-38D7-1CB3-C75F4DD05133}"/>
                </a:ext>
              </a:extLst>
            </p:cNvPr>
            <p:cNvCxnSpPr>
              <a:cxnSpLocks/>
              <a:stCxn id="260" idx="4"/>
              <a:endCxn id="270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F612C05-ADF8-2C18-1CC7-837C9C7423B1}"/>
                </a:ext>
              </a:extLst>
            </p:cNvPr>
            <p:cNvCxnSpPr>
              <a:cxnSpLocks/>
              <a:stCxn id="261" idx="4"/>
              <a:endCxn id="271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0178260-2110-1D0F-893E-AB815B97C13B}"/>
                </a:ext>
              </a:extLst>
            </p:cNvPr>
            <p:cNvCxnSpPr>
              <a:cxnSpLocks/>
              <a:stCxn id="258" idx="4"/>
              <a:endCxn id="268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4CE28B4B-2D9C-55B1-CA4B-E72FEA8D38E9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94F8FCF-D644-D82C-2A85-8F1BED888CEC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23BFD89-DF56-285C-865B-42003E3FF4EC}"/>
                </a:ext>
              </a:extLst>
            </p:cNvPr>
            <p:cNvCxnSpPr>
              <a:cxnSpLocks/>
              <a:stCxn id="257" idx="6"/>
              <a:endCxn id="258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56CB276-D057-87FE-4385-ED425923B039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8419C8F-DE6D-637B-E54D-79B80EE971C2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9D3D402C-7120-6E76-EF7F-36875CB6483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4B20ED81-BC6F-C4E9-4EEC-78DA112216D9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6D82373-9163-63E8-1C79-111C10A85C96}"/>
                </a:ext>
              </a:extLst>
            </p:cNvPr>
            <p:cNvCxnSpPr>
              <a:cxnSpLocks/>
              <a:stCxn id="262" idx="6"/>
              <a:endCxn id="263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1B09D608-CC72-D308-5853-2DC24412915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C26A8390-76F8-0416-FA59-390D2C93076F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C8D8BB6-2F72-351E-826F-97595B9D9328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FDDE19D7-251C-A44D-1C29-EE9CF7D98868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69CB5227-2F3F-AF30-5634-D5890EA7F91A}"/>
                </a:ext>
              </a:extLst>
            </p:cNvPr>
            <p:cNvCxnSpPr>
              <a:cxnSpLocks/>
              <a:stCxn id="267" idx="6"/>
              <a:endCxn id="268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CD5C92B1-01D4-39C9-071B-92F0CA60CAA4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2DB08D1-582B-651D-BE9D-6465D85FCD6E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0D3B0859-F4BC-B1C6-7102-4E79C61E0A6B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FD543B8C-3D15-2C02-4C2E-43D146A5ADA1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DE3A6CE6-1827-53F4-0BB9-99B889B866DA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26624D7-9ADA-7FF1-F9C7-8DDB66724EE6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8B138AB-45CB-EC33-33A4-4A44FFC60E43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661B9E4-BC40-1B49-B5FE-42BFB23C8142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32502F2-371B-D672-D34A-29C673F0C961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EE10D61-20EC-805C-EC32-547EDEB512B5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895C656-7C42-F8C8-10B1-FB0EFC8A3689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254E6FFB-0D01-7F85-774F-92A748161596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204A8615-246B-C35C-A992-63483913E54B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7679DD9-B9F4-38C4-E9DF-71E7E76B3EE6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C7795ABC-615F-B692-5D31-F4F4C2716E27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DDB738F6-AC96-E372-35DC-643C1B9CF2F6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1C6DF3-4D6E-CC32-93C7-37922871FF36}"/>
              </a:ext>
            </a:extLst>
          </p:cNvPr>
          <p:cNvCxnSpPr>
            <a:cxnSpLocks/>
          </p:cNvCxnSpPr>
          <p:nvPr/>
        </p:nvCxnSpPr>
        <p:spPr bwMode="auto">
          <a:xfrm>
            <a:off x="1003021" y="2463597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AC643-745F-1D0A-F592-E2506155204E}"/>
              </a:ext>
            </a:extLst>
          </p:cNvPr>
          <p:cNvCxnSpPr>
            <a:cxnSpLocks/>
          </p:cNvCxnSpPr>
          <p:nvPr/>
        </p:nvCxnSpPr>
        <p:spPr bwMode="auto">
          <a:xfrm>
            <a:off x="1489075" y="3878648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302DA1-55F5-1CE8-D51E-4F5C39F43D58}"/>
              </a:ext>
            </a:extLst>
          </p:cNvPr>
          <p:cNvSpPr txBox="1"/>
          <p:nvPr/>
        </p:nvSpPr>
        <p:spPr>
          <a:xfrm>
            <a:off x="6946507" y="1145806"/>
            <a:ext cx="26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Time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Expanded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</p:spTree>
    <p:extLst>
      <p:ext uri="{BB962C8B-B14F-4D97-AF65-F5344CB8AC3E}">
        <p14:creationId xmlns:p14="http://schemas.microsoft.com/office/powerpoint/2010/main" val="3174588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341FC-FAC8-809E-EE0F-1E9A2F184A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A35F5-5708-3751-4E44-2F86C6A390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0DA09-B451-062E-2736-0C0CE2F8F5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9EBBCE-C8E6-317A-1306-B8452AE8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Elements of the Uncertainty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46846-FAFD-84BB-919F-C3B64E523FC0}"/>
                  </a:ext>
                </a:extLst>
              </p:cNvPr>
              <p:cNvSpPr txBox="1"/>
              <p:nvPr/>
            </p:nvSpPr>
            <p:spPr>
              <a:xfrm>
                <a:off x="445885" y="1197546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46846-FAFD-84BB-919F-C3B64E52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5" y="1197546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2273" b="-10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>
            <a:extLst>
              <a:ext uri="{FF2B5EF4-FFF2-40B4-BE49-F238E27FC236}">
                <a16:creationId xmlns:a16="http://schemas.microsoft.com/office/drawing/2014/main" id="{561F60C9-1B77-D49C-1F91-6473B493BA7A}"/>
              </a:ext>
            </a:extLst>
          </p:cNvPr>
          <p:cNvSpPr txBox="1"/>
          <p:nvPr/>
        </p:nvSpPr>
        <p:spPr>
          <a:xfrm>
            <a:off x="4630794" y="2021572"/>
            <a:ext cx="3181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solidFill>
                  <a:srgbClr val="E5313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= { (x, y, t) -&gt; (x, y, t+1) }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9C12ACE-9C9C-5289-EE8A-560E49BE8DF9}"/>
              </a:ext>
            </a:extLst>
          </p:cNvPr>
          <p:cNvGrpSpPr/>
          <p:nvPr/>
        </p:nvGrpSpPr>
        <p:grpSpPr>
          <a:xfrm>
            <a:off x="538953" y="2768333"/>
            <a:ext cx="5922220" cy="3723312"/>
            <a:chOff x="458777" y="1173038"/>
            <a:chExt cx="5922220" cy="37233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86537E-1BAA-C156-A74D-FE8261BAD937}"/>
                </a:ext>
              </a:extLst>
            </p:cNvPr>
            <p:cNvSpPr txBox="1"/>
            <p:nvPr/>
          </p:nvSpPr>
          <p:spPr>
            <a:xfrm>
              <a:off x="5479453" y="2916626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C7F2D6-25F9-5968-4034-80336C09FB4C}"/>
                </a:ext>
              </a:extLst>
            </p:cNvPr>
            <p:cNvSpPr txBox="1"/>
            <p:nvPr/>
          </p:nvSpPr>
          <p:spPr>
            <a:xfrm>
              <a:off x="5479453" y="2542722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369C16-052A-8A3B-F92C-E2908FDF9C3B}"/>
                </a:ext>
              </a:extLst>
            </p:cNvPr>
            <p:cNvSpPr txBox="1"/>
            <p:nvPr/>
          </p:nvSpPr>
          <p:spPr>
            <a:xfrm>
              <a:off x="5479452" y="3255151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6211B4-4A10-FA0A-AD97-86CB55DE230F}"/>
                </a:ext>
              </a:extLst>
            </p:cNvPr>
            <p:cNvGrpSpPr/>
            <p:nvPr/>
          </p:nvGrpSpPr>
          <p:grpSpPr>
            <a:xfrm>
              <a:off x="458777" y="1173038"/>
              <a:ext cx="5922220" cy="3723312"/>
              <a:chOff x="6636629" y="2730818"/>
              <a:chExt cx="5922220" cy="372331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B2AF19-9868-B6E8-1213-3810C731683D}"/>
                  </a:ext>
                </a:extLst>
              </p:cNvPr>
              <p:cNvGrpSpPr/>
              <p:nvPr/>
            </p:nvGrpSpPr>
            <p:grpSpPr>
              <a:xfrm>
                <a:off x="6636629" y="2730818"/>
                <a:ext cx="5922220" cy="3024336"/>
                <a:chOff x="805391" y="3141762"/>
                <a:chExt cx="5922220" cy="3024336"/>
              </a:xfrm>
              <a:scene3d>
                <a:camera prst="isometricOffAxis2Top">
                  <a:rot lat="16200000" lon="3207254" rev="18390000"/>
                </a:camera>
                <a:lightRig rig="threePt" dir="t"/>
              </a:scene3d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5266652-0AA2-B48D-8971-AC5B71859938}"/>
                    </a:ext>
                  </a:extLst>
                </p:cNvPr>
                <p:cNvCxnSpPr>
                  <a:cxnSpLocks/>
                  <a:stCxn id="87" idx="4"/>
                  <a:endCxn id="97" idx="0"/>
                </p:cNvCxnSpPr>
                <p:nvPr/>
              </p:nvCxnSpPr>
              <p:spPr bwMode="auto">
                <a:xfrm>
                  <a:off x="134501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C282A5CE-E2B1-BA6F-C8C1-E7AC12AB8FE5}"/>
                    </a:ext>
                  </a:extLst>
                </p:cNvPr>
                <p:cNvCxnSpPr>
                  <a:cxnSpLocks/>
                  <a:stCxn id="90" idx="4"/>
                  <a:endCxn id="100" idx="0"/>
                </p:cNvCxnSpPr>
                <p:nvPr/>
              </p:nvCxnSpPr>
              <p:spPr bwMode="auto">
                <a:xfrm>
                  <a:off x="269346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826BFC9-C865-221F-2909-4D5887D96864}"/>
                    </a:ext>
                  </a:extLst>
                </p:cNvPr>
                <p:cNvCxnSpPr>
                  <a:cxnSpLocks/>
                  <a:stCxn id="91" idx="4"/>
                  <a:endCxn id="101" idx="0"/>
                </p:cNvCxnSpPr>
                <p:nvPr/>
              </p:nvCxnSpPr>
              <p:spPr bwMode="auto">
                <a:xfrm>
                  <a:off x="407984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2A6E06-596A-64EC-B35C-9DBCAFFD3F96}"/>
                    </a:ext>
                  </a:extLst>
                </p:cNvPr>
                <p:cNvCxnSpPr>
                  <a:cxnSpLocks/>
                  <a:stCxn id="88" idx="4"/>
                  <a:endCxn id="98" idx="0"/>
                </p:cNvCxnSpPr>
                <p:nvPr/>
              </p:nvCxnSpPr>
              <p:spPr bwMode="auto">
                <a:xfrm>
                  <a:off x="542829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71815465-F1C7-FBFB-63D5-92F94E67D2D3}"/>
                    </a:ext>
                  </a:extLst>
                </p:cNvPr>
                <p:cNvSpPr/>
                <p:nvPr/>
              </p:nvSpPr>
              <p:spPr bwMode="auto">
                <a:xfrm>
                  <a:off x="98501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C28E1A2-1679-49D6-0E8B-9509969411F6}"/>
                    </a:ext>
                  </a:extLst>
                </p:cNvPr>
                <p:cNvSpPr/>
                <p:nvPr/>
              </p:nvSpPr>
              <p:spPr bwMode="auto">
                <a:xfrm>
                  <a:off x="506829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F79B351-FDD3-BA8D-AD02-3D215733081C}"/>
                    </a:ext>
                  </a:extLst>
                </p:cNvPr>
                <p:cNvCxnSpPr>
                  <a:cxnSpLocks/>
                  <a:stCxn id="87" idx="6"/>
                  <a:endCxn id="88" idx="2"/>
                </p:cNvCxnSpPr>
                <p:nvPr/>
              </p:nvCxnSpPr>
              <p:spPr bwMode="auto">
                <a:xfrm>
                  <a:off x="1705019" y="3501762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95332F5-834F-53F4-989E-92C9CED961A0}"/>
                    </a:ext>
                  </a:extLst>
                </p:cNvPr>
                <p:cNvSpPr/>
                <p:nvPr/>
              </p:nvSpPr>
              <p:spPr bwMode="auto">
                <a:xfrm>
                  <a:off x="233346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DAEAD9B-29EF-0DC2-828F-017B42434D53}"/>
                    </a:ext>
                  </a:extLst>
                </p:cNvPr>
                <p:cNvSpPr/>
                <p:nvPr/>
              </p:nvSpPr>
              <p:spPr bwMode="auto">
                <a:xfrm>
                  <a:off x="371984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50E0466-9E89-0858-9E39-E0B0FADBF7F8}"/>
                    </a:ext>
                  </a:extLst>
                </p:cNvPr>
                <p:cNvSpPr/>
                <p:nvPr/>
              </p:nvSpPr>
              <p:spPr bwMode="auto">
                <a:xfrm>
                  <a:off x="98501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CBB1AD5-B974-DA1E-AECB-B93CED406A2E}"/>
                    </a:ext>
                  </a:extLst>
                </p:cNvPr>
                <p:cNvSpPr/>
                <p:nvPr/>
              </p:nvSpPr>
              <p:spPr bwMode="auto">
                <a:xfrm>
                  <a:off x="506829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B47B98A-DFF1-B23D-8A40-0481834C7B08}"/>
                    </a:ext>
                  </a:extLst>
                </p:cNvPr>
                <p:cNvCxnSpPr>
                  <a:cxnSpLocks/>
                  <a:stCxn id="92" idx="6"/>
                  <a:endCxn id="93" idx="2"/>
                </p:cNvCxnSpPr>
                <p:nvPr/>
              </p:nvCxnSpPr>
              <p:spPr bwMode="auto">
                <a:xfrm>
                  <a:off x="1705019" y="4579291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3A4C0CA7-DFEA-DAF5-BB14-EABB917F187B}"/>
                    </a:ext>
                  </a:extLst>
                </p:cNvPr>
                <p:cNvSpPr/>
                <p:nvPr/>
              </p:nvSpPr>
              <p:spPr bwMode="auto">
                <a:xfrm>
                  <a:off x="233346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904F060-7904-2345-64ED-011EDEAABCBB}"/>
                    </a:ext>
                  </a:extLst>
                </p:cNvPr>
                <p:cNvSpPr/>
                <p:nvPr/>
              </p:nvSpPr>
              <p:spPr bwMode="auto">
                <a:xfrm>
                  <a:off x="371984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96B6DC6B-B4A8-6328-4AD2-32DE19DF0484}"/>
                    </a:ext>
                  </a:extLst>
                </p:cNvPr>
                <p:cNvSpPr/>
                <p:nvPr/>
              </p:nvSpPr>
              <p:spPr bwMode="auto">
                <a:xfrm>
                  <a:off x="98501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89623A5-B88D-7E0E-9E47-1A636B5E5174}"/>
                    </a:ext>
                  </a:extLst>
                </p:cNvPr>
                <p:cNvSpPr/>
                <p:nvPr/>
              </p:nvSpPr>
              <p:spPr bwMode="auto">
                <a:xfrm>
                  <a:off x="506829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C34F6F47-4627-117A-C185-2916C13EE92D}"/>
                    </a:ext>
                  </a:extLst>
                </p:cNvPr>
                <p:cNvCxnSpPr>
                  <a:cxnSpLocks/>
                  <a:stCxn id="97" idx="6"/>
                  <a:endCxn id="98" idx="2"/>
                </p:cNvCxnSpPr>
                <p:nvPr/>
              </p:nvCxnSpPr>
              <p:spPr bwMode="auto">
                <a:xfrm>
                  <a:off x="1705019" y="5632445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6EE6BC3-600B-C277-3431-9716E4F790A5}"/>
                    </a:ext>
                  </a:extLst>
                </p:cNvPr>
                <p:cNvSpPr/>
                <p:nvPr/>
              </p:nvSpPr>
              <p:spPr bwMode="auto">
                <a:xfrm>
                  <a:off x="233346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54B4B189-B557-C36E-9DD1-7D7F728B0687}"/>
                    </a:ext>
                  </a:extLst>
                </p:cNvPr>
                <p:cNvSpPr/>
                <p:nvPr/>
              </p:nvSpPr>
              <p:spPr bwMode="auto">
                <a:xfrm>
                  <a:off x="371984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1322011-22D9-FAE9-38DE-073463C79C88}"/>
                    </a:ext>
                  </a:extLst>
                </p:cNvPr>
                <p:cNvSpPr txBox="1"/>
                <p:nvPr/>
              </p:nvSpPr>
              <p:spPr>
                <a:xfrm>
                  <a:off x="3530221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98AC146-A3C0-B551-91E3-D59646A20B04}"/>
                    </a:ext>
                  </a:extLst>
                </p:cNvPr>
                <p:cNvSpPr txBox="1"/>
                <p:nvPr/>
              </p:nvSpPr>
              <p:spPr>
                <a:xfrm>
                  <a:off x="4878665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E85C31B-EF60-15D5-58ED-261077E24E46}"/>
                    </a:ext>
                  </a:extLst>
                </p:cNvPr>
                <p:cNvSpPr txBox="1"/>
                <p:nvPr/>
              </p:nvSpPr>
              <p:spPr>
                <a:xfrm>
                  <a:off x="805392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8A34EC9-23AA-7EC0-DD4E-B6BD11B6F70B}"/>
                    </a:ext>
                  </a:extLst>
                </p:cNvPr>
                <p:cNvSpPr txBox="1"/>
                <p:nvPr/>
              </p:nvSpPr>
              <p:spPr>
                <a:xfrm>
                  <a:off x="2153836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7558AF5-F194-4C04-E408-0CF8AB5C7372}"/>
                    </a:ext>
                  </a:extLst>
                </p:cNvPr>
                <p:cNvSpPr txBox="1"/>
                <p:nvPr/>
              </p:nvSpPr>
              <p:spPr>
                <a:xfrm>
                  <a:off x="3530221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3716D04-AFD7-ACB1-DD90-4E2264EEBA05}"/>
                    </a:ext>
                  </a:extLst>
                </p:cNvPr>
                <p:cNvSpPr txBox="1"/>
                <p:nvPr/>
              </p:nvSpPr>
              <p:spPr>
                <a:xfrm>
                  <a:off x="4878665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8084744-E8CA-A1F7-3DFF-238A7A0004D1}"/>
                    </a:ext>
                  </a:extLst>
                </p:cNvPr>
                <p:cNvSpPr txBox="1"/>
                <p:nvPr/>
              </p:nvSpPr>
              <p:spPr>
                <a:xfrm>
                  <a:off x="805392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D1BCC9B-0B4D-7E5F-480E-64A9DF903F39}"/>
                    </a:ext>
                  </a:extLst>
                </p:cNvPr>
                <p:cNvSpPr txBox="1"/>
                <p:nvPr/>
              </p:nvSpPr>
              <p:spPr>
                <a:xfrm>
                  <a:off x="2153836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804DDAF-2E0A-3453-DF84-B101478A7B5A}"/>
                    </a:ext>
                  </a:extLst>
                </p:cNvPr>
                <p:cNvSpPr txBox="1"/>
                <p:nvPr/>
              </p:nvSpPr>
              <p:spPr>
                <a:xfrm>
                  <a:off x="3530220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C227B6D-3F08-AF67-220C-5326DE0009CC}"/>
                    </a:ext>
                  </a:extLst>
                </p:cNvPr>
                <p:cNvSpPr txBox="1"/>
                <p:nvPr/>
              </p:nvSpPr>
              <p:spPr>
                <a:xfrm>
                  <a:off x="4878664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85C36F4-6B43-D9E9-6B55-32ABE05AF835}"/>
                    </a:ext>
                  </a:extLst>
                </p:cNvPr>
                <p:cNvSpPr txBox="1"/>
                <p:nvPr/>
              </p:nvSpPr>
              <p:spPr>
                <a:xfrm>
                  <a:off x="805391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F3702A8-822F-367E-8DFE-E029FB1CC540}"/>
                    </a:ext>
                  </a:extLst>
                </p:cNvPr>
                <p:cNvSpPr txBox="1"/>
                <p:nvPr/>
              </p:nvSpPr>
              <p:spPr>
                <a:xfrm>
                  <a:off x="2153835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8373E73-C87F-77BF-4646-BF8C88F7FC04}"/>
                    </a:ext>
                  </a:extLst>
                </p:cNvPr>
                <p:cNvCxnSpPr/>
                <p:nvPr/>
              </p:nvCxnSpPr>
              <p:spPr bwMode="auto">
                <a:xfrm>
                  <a:off x="6089268" y="3141762"/>
                  <a:ext cx="0" cy="3024336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EED5345-0911-BF6E-7059-99A80592E191}"/>
                    </a:ext>
                  </a:extLst>
                </p:cNvPr>
                <p:cNvSpPr txBox="1"/>
                <p:nvPr/>
              </p:nvSpPr>
              <p:spPr>
                <a:xfrm>
                  <a:off x="6161430" y="4333367"/>
                  <a:ext cx="566181" cy="415498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>
                      <a:solidFill>
                        <a:schemeClr val="bg1">
                          <a:lumMod val="50000"/>
                        </a:schemeClr>
                      </a:solidFill>
                    </a:rPr>
                    <a:t>t=0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9A44BA1-673F-9AF6-8942-96619DE37AEC}"/>
                  </a:ext>
                </a:extLst>
              </p:cNvPr>
              <p:cNvGrpSpPr/>
              <p:nvPr/>
            </p:nvGrpSpPr>
            <p:grpSpPr>
              <a:xfrm>
                <a:off x="6636629" y="3089656"/>
                <a:ext cx="5922220" cy="3024336"/>
                <a:chOff x="805391" y="3141762"/>
                <a:chExt cx="5922220" cy="3024336"/>
              </a:xfrm>
              <a:scene3d>
                <a:camera prst="isometricOffAxis2Top">
                  <a:rot lat="16200000" lon="3207254" rev="18390000"/>
                </a:camera>
                <a:lightRig rig="threePt" dir="t"/>
              </a:scene3d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9D8FA3C0-DA6D-CFD8-13B5-8864D2110112}"/>
                    </a:ext>
                  </a:extLst>
                </p:cNvPr>
                <p:cNvCxnSpPr>
                  <a:cxnSpLocks/>
                  <a:stCxn id="54" idx="4"/>
                  <a:endCxn id="64" idx="0"/>
                </p:cNvCxnSpPr>
                <p:nvPr/>
              </p:nvCxnSpPr>
              <p:spPr bwMode="auto">
                <a:xfrm>
                  <a:off x="134501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525B77B-D3FE-E972-CE77-56ADA9F8839F}"/>
                    </a:ext>
                  </a:extLst>
                </p:cNvPr>
                <p:cNvCxnSpPr>
                  <a:cxnSpLocks/>
                  <a:stCxn id="57" idx="4"/>
                  <a:endCxn id="67" idx="0"/>
                </p:cNvCxnSpPr>
                <p:nvPr/>
              </p:nvCxnSpPr>
              <p:spPr bwMode="auto">
                <a:xfrm>
                  <a:off x="269346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9A56C598-F37A-0EC2-E703-05ABD5C77A33}"/>
                    </a:ext>
                  </a:extLst>
                </p:cNvPr>
                <p:cNvCxnSpPr>
                  <a:cxnSpLocks/>
                  <a:stCxn id="58" idx="4"/>
                  <a:endCxn id="68" idx="0"/>
                </p:cNvCxnSpPr>
                <p:nvPr/>
              </p:nvCxnSpPr>
              <p:spPr bwMode="auto">
                <a:xfrm>
                  <a:off x="407984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77ECBFD-1512-6F95-D526-1750E877D083}"/>
                    </a:ext>
                  </a:extLst>
                </p:cNvPr>
                <p:cNvCxnSpPr>
                  <a:cxnSpLocks/>
                  <a:stCxn id="55" idx="4"/>
                  <a:endCxn id="65" idx="0"/>
                </p:cNvCxnSpPr>
                <p:nvPr/>
              </p:nvCxnSpPr>
              <p:spPr bwMode="auto">
                <a:xfrm>
                  <a:off x="542829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23B5A1D-6677-D6A0-8E73-E2E7DB328C4A}"/>
                    </a:ext>
                  </a:extLst>
                </p:cNvPr>
                <p:cNvSpPr/>
                <p:nvPr/>
              </p:nvSpPr>
              <p:spPr bwMode="auto">
                <a:xfrm>
                  <a:off x="98501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788575A3-EB0A-D4BA-5ABF-61168F0EA11E}"/>
                    </a:ext>
                  </a:extLst>
                </p:cNvPr>
                <p:cNvSpPr/>
                <p:nvPr/>
              </p:nvSpPr>
              <p:spPr bwMode="auto">
                <a:xfrm>
                  <a:off x="506829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FEAF8D7-C600-B84D-6D73-BAF87F56EA7C}"/>
                    </a:ext>
                  </a:extLst>
                </p:cNvPr>
                <p:cNvCxnSpPr>
                  <a:cxnSpLocks/>
                  <a:stCxn id="54" idx="6"/>
                  <a:endCxn id="55" idx="2"/>
                </p:cNvCxnSpPr>
                <p:nvPr/>
              </p:nvCxnSpPr>
              <p:spPr bwMode="auto">
                <a:xfrm>
                  <a:off x="1705019" y="3501762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9BC8134-893B-15E5-BD3A-20CBF2ADBFA3}"/>
                    </a:ext>
                  </a:extLst>
                </p:cNvPr>
                <p:cNvSpPr/>
                <p:nvPr/>
              </p:nvSpPr>
              <p:spPr bwMode="auto">
                <a:xfrm>
                  <a:off x="233346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1596512-04CB-6D72-BBFE-4ADC0162CA56}"/>
                    </a:ext>
                  </a:extLst>
                </p:cNvPr>
                <p:cNvSpPr/>
                <p:nvPr/>
              </p:nvSpPr>
              <p:spPr bwMode="auto">
                <a:xfrm>
                  <a:off x="371984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212BD8E-D643-7902-7689-FB4B20050EF3}"/>
                    </a:ext>
                  </a:extLst>
                </p:cNvPr>
                <p:cNvSpPr/>
                <p:nvPr/>
              </p:nvSpPr>
              <p:spPr bwMode="auto">
                <a:xfrm>
                  <a:off x="98501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D35F9F8-B0BD-D495-0BD0-5DCB02012BAF}"/>
                    </a:ext>
                  </a:extLst>
                </p:cNvPr>
                <p:cNvSpPr/>
                <p:nvPr/>
              </p:nvSpPr>
              <p:spPr bwMode="auto">
                <a:xfrm>
                  <a:off x="506829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2E32289-340B-5723-0A8D-A02EF822E883}"/>
                    </a:ext>
                  </a:extLst>
                </p:cNvPr>
                <p:cNvCxnSpPr>
                  <a:cxnSpLocks/>
                  <a:stCxn id="59" idx="6"/>
                  <a:endCxn id="60" idx="2"/>
                </p:cNvCxnSpPr>
                <p:nvPr/>
              </p:nvCxnSpPr>
              <p:spPr bwMode="auto">
                <a:xfrm>
                  <a:off x="1705019" y="4579291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4E42DE6-172E-EFCC-36C4-1183469B906B}"/>
                    </a:ext>
                  </a:extLst>
                </p:cNvPr>
                <p:cNvSpPr/>
                <p:nvPr/>
              </p:nvSpPr>
              <p:spPr bwMode="auto">
                <a:xfrm>
                  <a:off x="233346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322C313-A58F-6950-842A-CA37D56C26D8}"/>
                    </a:ext>
                  </a:extLst>
                </p:cNvPr>
                <p:cNvSpPr/>
                <p:nvPr/>
              </p:nvSpPr>
              <p:spPr bwMode="auto">
                <a:xfrm>
                  <a:off x="371984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011A140-E48E-B3A0-44DC-6D50256845B5}"/>
                    </a:ext>
                  </a:extLst>
                </p:cNvPr>
                <p:cNvSpPr/>
                <p:nvPr/>
              </p:nvSpPr>
              <p:spPr bwMode="auto">
                <a:xfrm>
                  <a:off x="98501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A2BF9F21-0A2B-6D9E-CDE7-D185F13A7A6A}"/>
                    </a:ext>
                  </a:extLst>
                </p:cNvPr>
                <p:cNvSpPr/>
                <p:nvPr/>
              </p:nvSpPr>
              <p:spPr bwMode="auto">
                <a:xfrm>
                  <a:off x="506829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2D94264C-DACB-5B49-AA8C-01A0C31A024D}"/>
                    </a:ext>
                  </a:extLst>
                </p:cNvPr>
                <p:cNvCxnSpPr>
                  <a:cxnSpLocks/>
                  <a:stCxn id="64" idx="6"/>
                  <a:endCxn id="65" idx="2"/>
                </p:cNvCxnSpPr>
                <p:nvPr/>
              </p:nvCxnSpPr>
              <p:spPr bwMode="auto">
                <a:xfrm>
                  <a:off x="1705019" y="5632445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2BA3515-2B78-71A0-CC63-8D10797C73F6}"/>
                    </a:ext>
                  </a:extLst>
                </p:cNvPr>
                <p:cNvSpPr/>
                <p:nvPr/>
              </p:nvSpPr>
              <p:spPr bwMode="auto">
                <a:xfrm>
                  <a:off x="233346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E1A7034C-658A-C91C-834C-84EAAD58A23F}"/>
                    </a:ext>
                  </a:extLst>
                </p:cNvPr>
                <p:cNvSpPr/>
                <p:nvPr/>
              </p:nvSpPr>
              <p:spPr bwMode="auto">
                <a:xfrm>
                  <a:off x="371984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09BF9F5-6BA5-2EBD-39AD-3B6A7FAD4829}"/>
                    </a:ext>
                  </a:extLst>
                </p:cNvPr>
                <p:cNvSpPr txBox="1"/>
                <p:nvPr/>
              </p:nvSpPr>
              <p:spPr>
                <a:xfrm>
                  <a:off x="3530221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BFC2274-B799-5D6B-0E98-F5737327AB38}"/>
                    </a:ext>
                  </a:extLst>
                </p:cNvPr>
                <p:cNvSpPr txBox="1"/>
                <p:nvPr/>
              </p:nvSpPr>
              <p:spPr>
                <a:xfrm>
                  <a:off x="4878665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CA8776D-99B0-9A0A-27B3-A9E9128E565B}"/>
                    </a:ext>
                  </a:extLst>
                </p:cNvPr>
                <p:cNvSpPr txBox="1"/>
                <p:nvPr/>
              </p:nvSpPr>
              <p:spPr>
                <a:xfrm>
                  <a:off x="805392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FFB7EA-AF88-E5E3-1BD9-8DF8766BC909}"/>
                    </a:ext>
                  </a:extLst>
                </p:cNvPr>
                <p:cNvSpPr txBox="1"/>
                <p:nvPr/>
              </p:nvSpPr>
              <p:spPr>
                <a:xfrm>
                  <a:off x="2153836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5460028-E9AC-A2C3-3C57-38A1001CB65B}"/>
                    </a:ext>
                  </a:extLst>
                </p:cNvPr>
                <p:cNvSpPr txBox="1"/>
                <p:nvPr/>
              </p:nvSpPr>
              <p:spPr>
                <a:xfrm>
                  <a:off x="3530221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A828C29-E488-E659-ECBA-A2036D07C8CF}"/>
                    </a:ext>
                  </a:extLst>
                </p:cNvPr>
                <p:cNvSpPr txBox="1"/>
                <p:nvPr/>
              </p:nvSpPr>
              <p:spPr>
                <a:xfrm>
                  <a:off x="4878665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C231609-E3E8-7E0D-06A1-A5954611F8A4}"/>
                    </a:ext>
                  </a:extLst>
                </p:cNvPr>
                <p:cNvSpPr txBox="1"/>
                <p:nvPr/>
              </p:nvSpPr>
              <p:spPr>
                <a:xfrm>
                  <a:off x="805392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365CA7E-0EDD-058C-6EEC-F82ED4D6974D}"/>
                    </a:ext>
                  </a:extLst>
                </p:cNvPr>
                <p:cNvSpPr txBox="1"/>
                <p:nvPr/>
              </p:nvSpPr>
              <p:spPr>
                <a:xfrm>
                  <a:off x="2153836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80309CB-5981-2877-7756-D4BE2C2E3DF8}"/>
                    </a:ext>
                  </a:extLst>
                </p:cNvPr>
                <p:cNvSpPr txBox="1"/>
                <p:nvPr/>
              </p:nvSpPr>
              <p:spPr>
                <a:xfrm>
                  <a:off x="3530220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F926AAC-FA0B-0B00-AEAD-70559FA86505}"/>
                    </a:ext>
                  </a:extLst>
                </p:cNvPr>
                <p:cNvSpPr txBox="1"/>
                <p:nvPr/>
              </p:nvSpPr>
              <p:spPr>
                <a:xfrm>
                  <a:off x="4878664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AF5998E-820C-8BD0-60D4-CA4CCF997042}"/>
                    </a:ext>
                  </a:extLst>
                </p:cNvPr>
                <p:cNvSpPr txBox="1"/>
                <p:nvPr/>
              </p:nvSpPr>
              <p:spPr>
                <a:xfrm>
                  <a:off x="805391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BE20FC5-A7B2-E697-77E9-30AEC3182E04}"/>
                    </a:ext>
                  </a:extLst>
                </p:cNvPr>
                <p:cNvSpPr txBox="1"/>
                <p:nvPr/>
              </p:nvSpPr>
              <p:spPr>
                <a:xfrm>
                  <a:off x="2153835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95659BFB-858A-A742-D36A-FB7D7B448A5B}"/>
                    </a:ext>
                  </a:extLst>
                </p:cNvPr>
                <p:cNvCxnSpPr/>
                <p:nvPr/>
              </p:nvCxnSpPr>
              <p:spPr bwMode="auto">
                <a:xfrm>
                  <a:off x="6089268" y="3141762"/>
                  <a:ext cx="0" cy="3024336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0F9DA24-9001-EB07-8311-8A653C139BD0}"/>
                    </a:ext>
                  </a:extLst>
                </p:cNvPr>
                <p:cNvSpPr txBox="1"/>
                <p:nvPr/>
              </p:nvSpPr>
              <p:spPr>
                <a:xfrm>
                  <a:off x="6161430" y="4333367"/>
                  <a:ext cx="566181" cy="415498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>
                      <a:solidFill>
                        <a:schemeClr val="bg1">
                          <a:lumMod val="50000"/>
                        </a:schemeClr>
                      </a:solidFill>
                    </a:rPr>
                    <a:t>t=0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11DFDA4-9B0C-90FD-5002-FEEB7070026E}"/>
                  </a:ext>
                </a:extLst>
              </p:cNvPr>
              <p:cNvGrpSpPr/>
              <p:nvPr/>
            </p:nvGrpSpPr>
            <p:grpSpPr>
              <a:xfrm>
                <a:off x="6636629" y="3429794"/>
                <a:ext cx="5922220" cy="3024336"/>
                <a:chOff x="805391" y="3141762"/>
                <a:chExt cx="5922220" cy="3024336"/>
              </a:xfrm>
              <a:scene3d>
                <a:camera prst="isometricOffAxis2Top">
                  <a:rot lat="16200000" lon="3207254" rev="18390000"/>
                </a:camera>
                <a:lightRig rig="threePt" dir="t"/>
              </a:scene3d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B5EC541-5ED0-F687-4C71-878C49069170}"/>
                    </a:ext>
                  </a:extLst>
                </p:cNvPr>
                <p:cNvCxnSpPr>
                  <a:cxnSpLocks/>
                  <a:stCxn id="21" idx="4"/>
                  <a:endCxn id="31" idx="0"/>
                </p:cNvCxnSpPr>
                <p:nvPr/>
              </p:nvCxnSpPr>
              <p:spPr bwMode="auto">
                <a:xfrm>
                  <a:off x="134501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2585EED-E34D-EEB3-15EE-F52EBFCF5254}"/>
                    </a:ext>
                  </a:extLst>
                </p:cNvPr>
                <p:cNvCxnSpPr>
                  <a:cxnSpLocks/>
                  <a:stCxn id="24" idx="4"/>
                  <a:endCxn id="34" idx="0"/>
                </p:cNvCxnSpPr>
                <p:nvPr/>
              </p:nvCxnSpPr>
              <p:spPr bwMode="auto">
                <a:xfrm>
                  <a:off x="269346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3B214ED-E93F-2FE6-EAC9-EF2B2783B515}"/>
                    </a:ext>
                  </a:extLst>
                </p:cNvPr>
                <p:cNvCxnSpPr>
                  <a:cxnSpLocks/>
                  <a:stCxn id="25" idx="4"/>
                  <a:endCxn id="35" idx="0"/>
                </p:cNvCxnSpPr>
                <p:nvPr/>
              </p:nvCxnSpPr>
              <p:spPr bwMode="auto">
                <a:xfrm>
                  <a:off x="407984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4F71655-871E-6738-6A9A-2B8E0B88B9AE}"/>
                    </a:ext>
                  </a:extLst>
                </p:cNvPr>
                <p:cNvCxnSpPr>
                  <a:cxnSpLocks/>
                  <a:stCxn id="22" idx="4"/>
                  <a:endCxn id="32" idx="0"/>
                </p:cNvCxnSpPr>
                <p:nvPr/>
              </p:nvCxnSpPr>
              <p:spPr bwMode="auto">
                <a:xfrm>
                  <a:off x="542829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640915E-3CE0-D16B-2522-BF44665629B5}"/>
                    </a:ext>
                  </a:extLst>
                </p:cNvPr>
                <p:cNvSpPr/>
                <p:nvPr/>
              </p:nvSpPr>
              <p:spPr bwMode="auto">
                <a:xfrm>
                  <a:off x="98501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47C7119-0847-DEBC-9439-793BD65C7CF4}"/>
                    </a:ext>
                  </a:extLst>
                </p:cNvPr>
                <p:cNvSpPr/>
                <p:nvPr/>
              </p:nvSpPr>
              <p:spPr bwMode="auto">
                <a:xfrm>
                  <a:off x="506829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0662C10-7E57-9A44-74C9-34822CCFBE90}"/>
                    </a:ext>
                  </a:extLst>
                </p:cNvPr>
                <p:cNvCxnSpPr>
                  <a:cxnSpLocks/>
                  <a:stCxn id="21" idx="6"/>
                  <a:endCxn id="22" idx="2"/>
                </p:cNvCxnSpPr>
                <p:nvPr/>
              </p:nvCxnSpPr>
              <p:spPr bwMode="auto">
                <a:xfrm>
                  <a:off x="1705019" y="3501762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5B32BE1-5869-2CC8-A60C-8698D0CD140E}"/>
                    </a:ext>
                  </a:extLst>
                </p:cNvPr>
                <p:cNvSpPr/>
                <p:nvPr/>
              </p:nvSpPr>
              <p:spPr bwMode="auto">
                <a:xfrm>
                  <a:off x="233346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2D3732EE-0D99-F0C5-E07F-F477A9A7D8C2}"/>
                    </a:ext>
                  </a:extLst>
                </p:cNvPr>
                <p:cNvSpPr/>
                <p:nvPr/>
              </p:nvSpPr>
              <p:spPr bwMode="auto">
                <a:xfrm>
                  <a:off x="371984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099FF0D-AED3-8C6C-B61B-17D79181DFD6}"/>
                    </a:ext>
                  </a:extLst>
                </p:cNvPr>
                <p:cNvSpPr/>
                <p:nvPr/>
              </p:nvSpPr>
              <p:spPr bwMode="auto">
                <a:xfrm>
                  <a:off x="98501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753EC47-AE22-B4B1-A3CB-D5B18D90C1D3}"/>
                    </a:ext>
                  </a:extLst>
                </p:cNvPr>
                <p:cNvSpPr/>
                <p:nvPr/>
              </p:nvSpPr>
              <p:spPr bwMode="auto">
                <a:xfrm>
                  <a:off x="506829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C167D6E-22F3-6E33-E2EC-4D8EA7939BEC}"/>
                    </a:ext>
                  </a:extLst>
                </p:cNvPr>
                <p:cNvCxnSpPr>
                  <a:cxnSpLocks/>
                  <a:stCxn id="26" idx="6"/>
                  <a:endCxn id="27" idx="2"/>
                </p:cNvCxnSpPr>
                <p:nvPr/>
              </p:nvCxnSpPr>
              <p:spPr bwMode="auto">
                <a:xfrm>
                  <a:off x="1705019" y="4579291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B099955-5406-5B48-6C97-4E042DB25FB7}"/>
                    </a:ext>
                  </a:extLst>
                </p:cNvPr>
                <p:cNvSpPr/>
                <p:nvPr/>
              </p:nvSpPr>
              <p:spPr bwMode="auto">
                <a:xfrm>
                  <a:off x="233346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C92ED03-A137-7B46-DA4C-3B4E6E3212CE}"/>
                    </a:ext>
                  </a:extLst>
                </p:cNvPr>
                <p:cNvSpPr/>
                <p:nvPr/>
              </p:nvSpPr>
              <p:spPr bwMode="auto">
                <a:xfrm>
                  <a:off x="371984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CEAF19C-742A-E177-261A-705244F6198E}"/>
                    </a:ext>
                  </a:extLst>
                </p:cNvPr>
                <p:cNvSpPr/>
                <p:nvPr/>
              </p:nvSpPr>
              <p:spPr bwMode="auto">
                <a:xfrm>
                  <a:off x="98501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FF2454F-CDCB-115A-AA19-E4AF16C10E1D}"/>
                    </a:ext>
                  </a:extLst>
                </p:cNvPr>
                <p:cNvSpPr/>
                <p:nvPr/>
              </p:nvSpPr>
              <p:spPr bwMode="auto">
                <a:xfrm>
                  <a:off x="506829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9B593A6-D141-2234-19F5-A7FC3E1D9FF6}"/>
                    </a:ext>
                  </a:extLst>
                </p:cNvPr>
                <p:cNvCxnSpPr>
                  <a:cxnSpLocks/>
                  <a:stCxn id="31" idx="6"/>
                  <a:endCxn id="32" idx="2"/>
                </p:cNvCxnSpPr>
                <p:nvPr/>
              </p:nvCxnSpPr>
              <p:spPr bwMode="auto">
                <a:xfrm>
                  <a:off x="1705019" y="5632445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6C4E2CD-ECD3-E70B-FD13-1DAA38EBF440}"/>
                    </a:ext>
                  </a:extLst>
                </p:cNvPr>
                <p:cNvSpPr/>
                <p:nvPr/>
              </p:nvSpPr>
              <p:spPr bwMode="auto">
                <a:xfrm>
                  <a:off x="233346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A53AC55-1620-F1D7-66BB-00B10E255C7A}"/>
                    </a:ext>
                  </a:extLst>
                </p:cNvPr>
                <p:cNvSpPr/>
                <p:nvPr/>
              </p:nvSpPr>
              <p:spPr bwMode="auto">
                <a:xfrm>
                  <a:off x="371984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5C6CD8-AE7A-B6FF-1A9D-528EB8129715}"/>
                    </a:ext>
                  </a:extLst>
                </p:cNvPr>
                <p:cNvSpPr txBox="1"/>
                <p:nvPr/>
              </p:nvSpPr>
              <p:spPr>
                <a:xfrm>
                  <a:off x="3530221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F6097D2-E04E-FD4D-0206-56C3B4370CCB}"/>
                    </a:ext>
                  </a:extLst>
                </p:cNvPr>
                <p:cNvSpPr txBox="1"/>
                <p:nvPr/>
              </p:nvSpPr>
              <p:spPr>
                <a:xfrm>
                  <a:off x="4878665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2C9138-AAF2-162F-7130-8B2CCE5E9B54}"/>
                    </a:ext>
                  </a:extLst>
                </p:cNvPr>
                <p:cNvSpPr txBox="1"/>
                <p:nvPr/>
              </p:nvSpPr>
              <p:spPr>
                <a:xfrm>
                  <a:off x="805392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D69B7F0-D2C3-3EFC-9C7B-4AE4D39BA683}"/>
                    </a:ext>
                  </a:extLst>
                </p:cNvPr>
                <p:cNvSpPr txBox="1"/>
                <p:nvPr/>
              </p:nvSpPr>
              <p:spPr>
                <a:xfrm>
                  <a:off x="2153836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7B924C-4DB3-EFE2-B43F-EB1F6B4DC466}"/>
                    </a:ext>
                  </a:extLst>
                </p:cNvPr>
                <p:cNvSpPr txBox="1"/>
                <p:nvPr/>
              </p:nvSpPr>
              <p:spPr>
                <a:xfrm>
                  <a:off x="3530221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69E98D4-380E-E4C0-B644-BDF9B99F2D7A}"/>
                    </a:ext>
                  </a:extLst>
                </p:cNvPr>
                <p:cNvSpPr txBox="1"/>
                <p:nvPr/>
              </p:nvSpPr>
              <p:spPr>
                <a:xfrm>
                  <a:off x="4878665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F62FA1-D67E-3F82-576D-B5FA2010DF19}"/>
                    </a:ext>
                  </a:extLst>
                </p:cNvPr>
                <p:cNvSpPr txBox="1"/>
                <p:nvPr/>
              </p:nvSpPr>
              <p:spPr>
                <a:xfrm>
                  <a:off x="805392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492387F-54AF-AB31-B9FC-53C0FD9D4CCD}"/>
                    </a:ext>
                  </a:extLst>
                </p:cNvPr>
                <p:cNvSpPr txBox="1"/>
                <p:nvPr/>
              </p:nvSpPr>
              <p:spPr>
                <a:xfrm>
                  <a:off x="2153836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1DCC9EA-8B25-CD64-FAD8-6020C28652C6}"/>
                    </a:ext>
                  </a:extLst>
                </p:cNvPr>
                <p:cNvSpPr txBox="1"/>
                <p:nvPr/>
              </p:nvSpPr>
              <p:spPr>
                <a:xfrm>
                  <a:off x="3530220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8B481CA-E103-16A7-B0B5-F9E9B70BF3D0}"/>
                    </a:ext>
                  </a:extLst>
                </p:cNvPr>
                <p:cNvSpPr txBox="1"/>
                <p:nvPr/>
              </p:nvSpPr>
              <p:spPr>
                <a:xfrm>
                  <a:off x="4878664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E8B239D-24EA-7D3C-6505-C280BAF40348}"/>
                    </a:ext>
                  </a:extLst>
                </p:cNvPr>
                <p:cNvSpPr txBox="1"/>
                <p:nvPr/>
              </p:nvSpPr>
              <p:spPr>
                <a:xfrm>
                  <a:off x="805391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A7257CD-770A-345A-7EEE-EBEC34EC4743}"/>
                    </a:ext>
                  </a:extLst>
                </p:cNvPr>
                <p:cNvSpPr txBox="1"/>
                <p:nvPr/>
              </p:nvSpPr>
              <p:spPr>
                <a:xfrm>
                  <a:off x="2153835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74EB751-7244-ED0E-D286-AE38D89F3F83}"/>
                    </a:ext>
                  </a:extLst>
                </p:cNvPr>
                <p:cNvCxnSpPr/>
                <p:nvPr/>
              </p:nvCxnSpPr>
              <p:spPr bwMode="auto">
                <a:xfrm>
                  <a:off x="6089268" y="3141762"/>
                  <a:ext cx="0" cy="3024336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2373DCA-4ABD-0CE4-FF50-0AF1D24606E3}"/>
                    </a:ext>
                  </a:extLst>
                </p:cNvPr>
                <p:cNvSpPr txBox="1"/>
                <p:nvPr/>
              </p:nvSpPr>
              <p:spPr>
                <a:xfrm>
                  <a:off x="6161430" y="4333367"/>
                  <a:ext cx="566181" cy="415498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>
                      <a:solidFill>
                        <a:schemeClr val="bg1">
                          <a:lumMod val="50000"/>
                        </a:schemeClr>
                      </a:solidFill>
                    </a:rPr>
                    <a:t>t=0</a:t>
                  </a:r>
                </a:p>
              </p:txBody>
            </p: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035CBBB-F203-515F-C759-EAC94F8B569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77707" y="4373787"/>
                <a:ext cx="1368152" cy="282597"/>
              </a:xfrm>
              <a:prstGeom prst="straightConnector1">
                <a:avLst/>
              </a:prstGeom>
              <a:solidFill>
                <a:srgbClr val="DDDDDD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0DD0DBB-BEA3-7609-585C-8CEC4D2588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545859" y="4682883"/>
                <a:ext cx="1296144" cy="312026"/>
              </a:xfrm>
              <a:prstGeom prst="straightConnector1">
                <a:avLst/>
              </a:prstGeom>
              <a:solidFill>
                <a:srgbClr val="DDDDDD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10C4C4C-90B7-B47E-0BA2-CCA0BFFE9382}"/>
                </a:ext>
              </a:extLst>
            </p:cNvPr>
            <p:cNvSpPr txBox="1"/>
            <p:nvPr/>
          </p:nvSpPr>
          <p:spPr>
            <a:xfrm>
              <a:off x="1771608" y="2133650"/>
              <a:ext cx="316554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>
                      <a:lumMod val="50000"/>
                    </a:schemeClr>
                  </a:solidFill>
                </a:rPr>
                <a:t>(x,y,1) -&gt; (x,y,2) -&gt; (x,y,3)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725B7F3-A973-DB46-EA30-11FF00229301}"/>
                  </a:ext>
                </a:extLst>
              </p:cNvPr>
              <p:cNvSpPr txBox="1"/>
              <p:nvPr/>
            </p:nvSpPr>
            <p:spPr>
              <a:xfrm>
                <a:off x="1683931" y="2007145"/>
                <a:ext cx="1887067" cy="414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sz="2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bar>
                      <m:r>
                        <a:rPr lang="de-DE" sz="20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de-DE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sz="2000" b="1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725B7F3-A973-DB46-EA30-11FF0022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31" y="2007145"/>
                <a:ext cx="1887067" cy="414537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6399068-C08A-C883-1E19-59CE29D20070}"/>
              </a:ext>
            </a:extLst>
          </p:cNvPr>
          <p:cNvCxnSpPr/>
          <p:nvPr/>
        </p:nvCxnSpPr>
        <p:spPr bwMode="auto">
          <a:xfrm>
            <a:off x="2065139" y="1701438"/>
            <a:ext cx="0" cy="36020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7B55DC8-0C57-DFB1-7B74-9A4879C557C5}"/>
              </a:ext>
            </a:extLst>
          </p:cNvPr>
          <p:cNvCxnSpPr/>
          <p:nvPr/>
        </p:nvCxnSpPr>
        <p:spPr bwMode="auto">
          <a:xfrm>
            <a:off x="4801443" y="1701438"/>
            <a:ext cx="0" cy="36020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3D57A5-72A0-ED04-9DA4-FB6FA0C32209}"/>
                  </a:ext>
                </a:extLst>
              </p:cNvPr>
              <p:cNvSpPr txBox="1"/>
              <p:nvPr/>
            </p:nvSpPr>
            <p:spPr>
              <a:xfrm>
                <a:off x="4630794" y="2408293"/>
                <a:ext cx="3653083" cy="1017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  ∪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de-DE" sz="2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 </m:t>
                    </m:r>
                    <m:r>
                      <a:rPr lang="de-DE" sz="2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DE" sz="2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de-DE" sz="2000" b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3D57A5-72A0-ED04-9DA4-FB6FA0C32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794" y="2408293"/>
                <a:ext cx="3653083" cy="1017266"/>
              </a:xfrm>
              <a:prstGeom prst="rect">
                <a:avLst/>
              </a:prstGeom>
              <a:blipFill>
                <a:blip r:embed="rId4"/>
                <a:stretch>
                  <a:fillRect l="-1384" b="-4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125">
            <a:extLst>
              <a:ext uri="{FF2B5EF4-FFF2-40B4-BE49-F238E27FC236}">
                <a16:creationId xmlns:a16="http://schemas.microsoft.com/office/drawing/2014/main" id="{A27BF2C7-AFAF-AB34-0207-1C6986637B68}"/>
              </a:ext>
            </a:extLst>
          </p:cNvPr>
          <p:cNvSpPr/>
          <p:nvPr/>
        </p:nvSpPr>
        <p:spPr bwMode="auto">
          <a:xfrm>
            <a:off x="7768777" y="407137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  <a:sp3d>
            <a:bevelT w="139700" h="139700" prst="divot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2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4D0F8CE-6026-E631-AF16-D7115FF513DB}"/>
                  </a:ext>
                </a:extLst>
              </p:cNvPr>
              <p:cNvSpPr txBox="1"/>
              <p:nvPr/>
            </p:nvSpPr>
            <p:spPr>
              <a:xfrm>
                <a:off x="8649006" y="3816144"/>
                <a:ext cx="1694385" cy="1517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de-DE" sz="20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bar>
                    <m:r>
                      <a:rPr lang="de-DE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endParaRPr lang="de-DE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de-DE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endParaRPr lang="en-DE" sz="20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4D0F8CE-6026-E631-AF16-D7115FF5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006" y="3816144"/>
                <a:ext cx="1694385" cy="1517082"/>
              </a:xfrm>
              <a:prstGeom prst="rect">
                <a:avLst/>
              </a:prstGeom>
              <a:blipFill>
                <a:blip r:embed="rId5"/>
                <a:stretch>
                  <a:fillRect l="-373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950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5F4D8-4992-B0D2-5394-BE9D5C8AEA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6EB74-B495-1179-261F-D065D60CD2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694AC-7436-655E-7D78-2795F62023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0EE65A-3CDA-6472-C21E-441C8238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891EAB-D399-5B0B-71E9-D0392CDC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531" y="2457180"/>
            <a:ext cx="4475486" cy="2515070"/>
          </a:xfrm>
          <a:prstGeom prst="rect">
            <a:avLst/>
          </a:prstGeom>
        </p:spPr>
      </p:pic>
      <p:pic>
        <p:nvPicPr>
          <p:cNvPr id="7" name="Picture 6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FC412D21-F745-36BF-77B0-C1B1351F2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" y="2349674"/>
            <a:ext cx="3899640" cy="25870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5D17C7-BF62-9B26-8BC3-290F1E44FF65}"/>
              </a:ext>
            </a:extLst>
          </p:cNvPr>
          <p:cNvCxnSpPr>
            <a:cxnSpLocks/>
          </p:cNvCxnSpPr>
          <p:nvPr/>
        </p:nvCxnSpPr>
        <p:spPr bwMode="auto">
          <a:xfrm>
            <a:off x="5305499" y="2133650"/>
            <a:ext cx="0" cy="3024336"/>
          </a:xfrm>
          <a:prstGeom prst="line">
            <a:avLst/>
          </a:prstGeom>
          <a:solidFill>
            <a:srgbClr val="DDDDDD"/>
          </a:solidFill>
          <a:ln w="444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537480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469CB-3295-9212-8ED8-79177E90F52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B87C8-8A01-B2E8-A96E-F618F106C0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7E406-048D-67F6-0752-44FC33E6A9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2ADD0C-C196-6FAD-23CA-06E32422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3CE1B-1D39-40B8-E7AB-0C27D621F07B}"/>
                  </a:ext>
                </a:extLst>
              </p:cNvPr>
              <p:cNvSpPr txBox="1"/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𝓤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={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3CE1B-1D39-40B8-E7AB-0C27D621F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07AEB3-18F8-643A-112D-F4A002C98CD3}"/>
                  </a:ext>
                </a:extLst>
              </p:cNvPr>
              <p:cNvSpPr txBox="1"/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07AEB3-18F8-643A-112D-F4A002C98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28086-99B7-706C-0F62-1BD97E0429E6}"/>
                  </a:ext>
                </a:extLst>
              </p:cNvPr>
              <p:cNvSpPr txBox="1"/>
              <p:nvPr/>
            </p:nvSpPr>
            <p:spPr>
              <a:xfrm>
                <a:off x="560705" y="2452493"/>
                <a:ext cx="7504490" cy="951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{</m:t>
                      </m:r>
                      <m:r>
                        <a:rPr lang="de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bar>
                        <m:bar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ba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],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sub>
                          </m:sSub>
                        </m:e>
                      </m:nary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28086-99B7-706C-0F62-1BD97E042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" y="2452493"/>
                <a:ext cx="7504490" cy="951158"/>
              </a:xfrm>
              <a:prstGeom prst="rect">
                <a:avLst/>
              </a:prstGeom>
              <a:blipFill>
                <a:blip r:embed="rId4"/>
                <a:stretch>
                  <a:fillRect t="-115789" b="-1539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06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ABEBB63-0767-BE2E-B7F1-B291FD29A18B}"/>
              </a:ext>
            </a:extLst>
          </p:cNvPr>
          <p:cNvSpPr/>
          <p:nvPr/>
        </p:nvSpPr>
        <p:spPr bwMode="auto">
          <a:xfrm>
            <a:off x="4895361" y="2490177"/>
            <a:ext cx="3074434" cy="101162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809FBA-2649-076E-079C-C63453E76D75}"/>
              </a:ext>
            </a:extLst>
          </p:cNvPr>
          <p:cNvSpPr/>
          <p:nvPr/>
        </p:nvSpPr>
        <p:spPr bwMode="auto">
          <a:xfrm>
            <a:off x="480963" y="1093693"/>
            <a:ext cx="2192908" cy="1183973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D5D481-00E9-2BED-35EE-E7427DB6E5CF}"/>
              </a:ext>
            </a:extLst>
          </p:cNvPr>
          <p:cNvSpPr/>
          <p:nvPr/>
        </p:nvSpPr>
        <p:spPr bwMode="auto">
          <a:xfrm>
            <a:off x="696987" y="3933850"/>
            <a:ext cx="4815101" cy="22322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703BA-56F5-486D-B822-7B0302A77D1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A69CF-250C-D69C-4149-73D15C2C0F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98613-F0A5-915D-DEF4-0BC1FA2383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728CC3-5731-89E7-2CFB-BEDA1A5B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General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D5854E-5931-B8EA-93D4-54EEDFEA205E}"/>
                  </a:ext>
                </a:extLst>
              </p:cNvPr>
              <p:cNvSpPr txBox="1"/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𝓤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={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D5854E-5931-B8EA-93D4-54EEDFEA2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D70AF4-F9F8-403E-0FFA-6094757D5C45}"/>
              </a:ext>
            </a:extLst>
          </p:cNvPr>
          <p:cNvSpPr txBox="1"/>
          <p:nvPr/>
        </p:nvSpPr>
        <p:spPr>
          <a:xfrm>
            <a:off x="480963" y="2793098"/>
            <a:ext cx="37539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Epigraph reformulation of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6AF239-6AE3-C2D4-E833-36EB03ED11D1}"/>
                  </a:ext>
                </a:extLst>
              </p:cNvPr>
              <p:cNvSpPr txBox="1"/>
              <p:nvPr/>
            </p:nvSpPr>
            <p:spPr>
              <a:xfrm>
                <a:off x="3418249" y="1173599"/>
                <a:ext cx="590834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discrete uncertainty set for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scenarios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6AF239-6AE3-C2D4-E833-36EB03ED1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49" y="1173599"/>
                <a:ext cx="5908349" cy="415498"/>
              </a:xfrm>
              <a:prstGeom prst="rect">
                <a:avLst/>
              </a:prstGeom>
              <a:blipFill>
                <a:blip r:embed="rId3"/>
                <a:stretch>
                  <a:fillRect l="-1288" t="-8824" r="-858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148937-349B-4C10-7C00-0583F96E1E72}"/>
                  </a:ext>
                </a:extLst>
              </p:cNvPr>
              <p:cNvSpPr txBox="1"/>
              <p:nvPr/>
            </p:nvSpPr>
            <p:spPr>
              <a:xfrm>
                <a:off x="935787" y="3860779"/>
                <a:ext cx="4048865" cy="51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b="0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148937-349B-4C10-7C00-0583F96E1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860779"/>
                <a:ext cx="4048865" cy="51719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9DA2C-6CC7-46E7-398B-9C9DC80C1329}"/>
                  </a:ext>
                </a:extLst>
              </p:cNvPr>
              <p:cNvSpPr txBox="1"/>
              <p:nvPr/>
            </p:nvSpPr>
            <p:spPr>
              <a:xfrm>
                <a:off x="935787" y="5433868"/>
                <a:ext cx="12647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9DA2C-6CC7-46E7-398B-9C9DC80C1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5433868"/>
                <a:ext cx="1264768" cy="577081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1EA495-E071-2860-DBFB-5BFF273DFFEA}"/>
                  </a:ext>
                </a:extLst>
              </p:cNvPr>
              <p:cNvSpPr txBox="1"/>
              <p:nvPr/>
            </p:nvSpPr>
            <p:spPr>
              <a:xfrm>
                <a:off x="935787" y="4491812"/>
                <a:ext cx="6097904" cy="912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   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∀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1EA495-E071-2860-DBFB-5BFF273D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4491812"/>
                <a:ext cx="6097904" cy="912301"/>
              </a:xfrm>
              <a:prstGeom prst="rect">
                <a:avLst/>
              </a:prstGeom>
              <a:blipFill>
                <a:blip r:embed="rId6"/>
                <a:stretch>
                  <a:fillRect t="-121918" b="-1643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8E68FD-92A7-8F7D-35D1-FB963E1A786C}"/>
                  </a:ext>
                </a:extLst>
              </p:cNvPr>
              <p:cNvSpPr txBox="1"/>
              <p:nvPr/>
            </p:nvSpPr>
            <p:spPr>
              <a:xfrm>
                <a:off x="5737547" y="3936617"/>
                <a:ext cx="481510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minimize ”worst-case cost”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8E68FD-92A7-8F7D-35D1-FB963E1A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547" y="3936617"/>
                <a:ext cx="4815101" cy="415498"/>
              </a:xfrm>
              <a:prstGeom prst="rect">
                <a:avLst/>
              </a:prstGeom>
              <a:blipFill>
                <a:blip r:embed="rId7"/>
                <a:stretch>
                  <a:fillRect l="-1316" t="-9091" b="-272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B243C7-F60C-7C28-F2CF-717506CBD5ED}"/>
                  </a:ext>
                </a:extLst>
              </p:cNvPr>
              <p:cNvSpPr txBox="1"/>
              <p:nvPr/>
            </p:nvSpPr>
            <p:spPr>
              <a:xfrm>
                <a:off x="5746342" y="4631332"/>
                <a:ext cx="5786520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is upper bound for every scenario´s </a:t>
                </a: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	cumulated shortest path edge costs</a:t>
                </a: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	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B243C7-F60C-7C28-F2CF-717506CBD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42" y="4631332"/>
                <a:ext cx="5786520" cy="1061829"/>
              </a:xfrm>
              <a:prstGeom prst="rect">
                <a:avLst/>
              </a:prstGeom>
              <a:blipFill>
                <a:blip r:embed="rId8"/>
                <a:stretch>
                  <a:fillRect l="-1313" t="-3529" r="-2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DE9B6D-178B-1C63-5954-A20AB80090B6}"/>
                  </a:ext>
                </a:extLst>
              </p:cNvPr>
              <p:cNvSpPr txBox="1"/>
              <p:nvPr/>
            </p:nvSpPr>
            <p:spPr>
              <a:xfrm>
                <a:off x="5756636" y="5502471"/>
                <a:ext cx="35230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for all edges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DE9B6D-178B-1C63-5954-A20AB8009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36" y="5502471"/>
                <a:ext cx="3523080" cy="415498"/>
              </a:xfrm>
              <a:prstGeom prst="rect">
                <a:avLst/>
              </a:prstGeom>
              <a:blipFill>
                <a:blip r:embed="rId9"/>
                <a:stretch>
                  <a:fillRect l="-2158" t="-8824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305C55-7786-10EF-AA98-935AE77E67ED}"/>
                  </a:ext>
                </a:extLst>
              </p:cNvPr>
              <p:cNvSpPr txBox="1"/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305C55-7786-10EF-AA98-935AE77E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A3658E-1B15-5BAD-67D5-8811ACC56B73}"/>
                  </a:ext>
                </a:extLst>
              </p:cNvPr>
              <p:cNvSpPr txBox="1"/>
              <p:nvPr/>
            </p:nvSpPr>
            <p:spPr>
              <a:xfrm>
                <a:off x="3418248" y="1728617"/>
                <a:ext cx="4540987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cost vectors contained in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𝓤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A3658E-1B15-5BAD-67D5-8811ACC5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48" y="1728617"/>
                <a:ext cx="4540987" cy="415498"/>
              </a:xfrm>
              <a:prstGeom prst="rect">
                <a:avLst/>
              </a:prstGeom>
              <a:blipFill>
                <a:blip r:embed="rId11"/>
                <a:stretch>
                  <a:fillRect l="-1676" t="-9091" b="-272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C1D487-DA0F-0199-F8DD-FD48A2714374}"/>
                  </a:ext>
                </a:extLst>
              </p:cNvPr>
              <p:cNvSpPr txBox="1"/>
              <p:nvPr/>
            </p:nvSpPr>
            <p:spPr>
              <a:xfrm>
                <a:off x="4999686" y="2608026"/>
                <a:ext cx="2820772" cy="78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DE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DE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C1D487-DA0F-0199-F8DD-FD48A2714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686" y="2608026"/>
                <a:ext cx="2820772" cy="782458"/>
              </a:xfrm>
              <a:prstGeom prst="rect">
                <a:avLst/>
              </a:prstGeom>
              <a:blipFill>
                <a:blip r:embed="rId12"/>
                <a:stretch>
                  <a:fillRect l="-1345" t="-148387" r="-4036" b="-2048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10F8BE-21E6-6749-FA03-C24F5F273A69}"/>
              </a:ext>
            </a:extLst>
          </p:cNvPr>
          <p:cNvCxnSpPr/>
          <p:nvPr/>
        </p:nvCxnSpPr>
        <p:spPr bwMode="auto">
          <a:xfrm flipH="1">
            <a:off x="560705" y="3208596"/>
            <a:ext cx="323262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8C7A45-6DB8-199C-FFF0-B80E1BA5AA62}"/>
              </a:ext>
            </a:extLst>
          </p:cNvPr>
          <p:cNvCxnSpPr>
            <a:cxnSpLocks/>
          </p:cNvCxnSpPr>
          <p:nvPr/>
        </p:nvCxnSpPr>
        <p:spPr bwMode="auto">
          <a:xfrm flipV="1">
            <a:off x="696987" y="3126794"/>
            <a:ext cx="0" cy="1902311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982934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 Uni allgemein">
  <a:themeElements>
    <a:clrScheme name="Universität Passau">
      <a:dk1>
        <a:srgbClr val="7F7F7F"/>
      </a:dk1>
      <a:lt1>
        <a:srgbClr val="FFFFFF"/>
      </a:lt1>
      <a:dk2>
        <a:srgbClr val="4D4D4D"/>
      </a:dk2>
      <a:lt2>
        <a:srgbClr val="E5E5E5"/>
      </a:lt2>
      <a:accent1>
        <a:srgbClr val="F29400"/>
      </a:accent1>
      <a:accent2>
        <a:srgbClr val="E53138"/>
      </a:accent2>
      <a:accent3>
        <a:srgbClr val="006039"/>
      </a:accent3>
      <a:accent4>
        <a:srgbClr val="78D64B"/>
      </a:accent4>
      <a:accent5>
        <a:srgbClr val="702785"/>
      </a:accent5>
      <a:accent6>
        <a:srgbClr val="005AA1"/>
      </a:accent6>
      <a:hlink>
        <a:srgbClr val="F29400"/>
      </a:hlink>
      <a:folHlink>
        <a:srgbClr val="999F9E"/>
      </a:folHlink>
    </a:clrScheme>
    <a:fontScheme name="LehrstuhlInformationsmanagement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9050" cap="flat" cmpd="sng" algn="ctr">
          <a:solidFill>
            <a:srgbClr val="FF7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9050" cap="flat" cmpd="sng" algn="ctr">
          <a:solidFill>
            <a:srgbClr val="FF7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hrstuhlInformationsmanagement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hrstuhlInformationsmanagement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8">
        <a:dk1>
          <a:srgbClr val="4D4D4D"/>
        </a:dk1>
        <a:lt1>
          <a:srgbClr val="FFFFFF"/>
        </a:lt1>
        <a:dk2>
          <a:srgbClr val="000064"/>
        </a:dk2>
        <a:lt2>
          <a:srgbClr val="000000"/>
        </a:lt2>
        <a:accent1>
          <a:srgbClr val="AAB8E6"/>
        </a:accent1>
        <a:accent2>
          <a:srgbClr val="C8001E"/>
        </a:accent2>
        <a:accent3>
          <a:srgbClr val="FFFFFF"/>
        </a:accent3>
        <a:accent4>
          <a:srgbClr val="404040"/>
        </a:accent4>
        <a:accent5>
          <a:srgbClr val="D2D8F0"/>
        </a:accent5>
        <a:accent6>
          <a:srgbClr val="B5001A"/>
        </a:accent6>
        <a:hlink>
          <a:srgbClr val="000066"/>
        </a:hlink>
        <a:folHlink>
          <a:srgbClr val="00006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9">
        <a:dk1>
          <a:srgbClr val="4D4D4D"/>
        </a:dk1>
        <a:lt1>
          <a:srgbClr val="FFFFFF"/>
        </a:lt1>
        <a:dk2>
          <a:srgbClr val="888D8C"/>
        </a:dk2>
        <a:lt2>
          <a:srgbClr val="000000"/>
        </a:lt2>
        <a:accent1>
          <a:srgbClr val="AAB8E6"/>
        </a:accent1>
        <a:accent2>
          <a:srgbClr val="C8001E"/>
        </a:accent2>
        <a:accent3>
          <a:srgbClr val="FFFFFF"/>
        </a:accent3>
        <a:accent4>
          <a:srgbClr val="404040"/>
        </a:accent4>
        <a:accent5>
          <a:srgbClr val="D2D8F0"/>
        </a:accent5>
        <a:accent6>
          <a:srgbClr val="B5001A"/>
        </a:accent6>
        <a:hlink>
          <a:srgbClr val="000066"/>
        </a:hlink>
        <a:folHlink>
          <a:srgbClr val="00006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10">
        <a:dk1>
          <a:srgbClr val="4D4D4D"/>
        </a:dk1>
        <a:lt1>
          <a:srgbClr val="FFFFFF"/>
        </a:lt1>
        <a:dk2>
          <a:srgbClr val="888D8C"/>
        </a:dk2>
        <a:lt2>
          <a:srgbClr val="000000"/>
        </a:lt2>
        <a:accent1>
          <a:srgbClr val="FF7F00"/>
        </a:accent1>
        <a:accent2>
          <a:srgbClr val="FF7F00"/>
        </a:accent2>
        <a:accent3>
          <a:srgbClr val="FFFFFF"/>
        </a:accent3>
        <a:accent4>
          <a:srgbClr val="404040"/>
        </a:accent4>
        <a:accent5>
          <a:srgbClr val="FFC0AA"/>
        </a:accent5>
        <a:accent6>
          <a:srgbClr val="E77200"/>
        </a:accent6>
        <a:hlink>
          <a:srgbClr val="4D4D4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Vorlage_WWF_16_9_EN" id="{6059C4D6-7B99-4929-9D73-1E07B0328431}" vid="{99BB1AC6-984A-4982-BA42-DB55FC3D6EC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 Uni allgemein</Template>
  <TotalTime>23714</TotalTime>
  <Words>12929</Words>
  <Application>Microsoft Macintosh PowerPoint</Application>
  <PresentationFormat>Custom</PresentationFormat>
  <Paragraphs>2862</Paragraphs>
  <Slides>151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1" baseType="lpstr">
      <vt:lpstr>Arial</vt:lpstr>
      <vt:lpstr>Calibri</vt:lpstr>
      <vt:lpstr>Cambria</vt:lpstr>
      <vt:lpstr>Cambria Math</vt:lpstr>
      <vt:lpstr>CMU SERIF EXTRA ROMANSLANTED</vt:lpstr>
      <vt:lpstr>Courier New</vt:lpstr>
      <vt:lpstr>Menlo</vt:lpstr>
      <vt:lpstr>Press Start 2P</vt:lpstr>
      <vt:lpstr>Wingdings</vt:lpstr>
      <vt:lpstr>Vorlage Uni allgemein</vt:lpstr>
      <vt:lpstr>PowerPoint Presentation</vt:lpstr>
      <vt:lpstr>Problem Definition </vt:lpstr>
      <vt:lpstr>Research Questions</vt:lpstr>
      <vt:lpstr>Main Research Question/ Thesis Title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Models</vt:lpstr>
      <vt:lpstr>Experimental Setup: Comparison Dimensions</vt:lpstr>
      <vt:lpstr>Table of Contents: Proposal</vt:lpstr>
      <vt:lpstr>DSS Web User Interface</vt:lpstr>
      <vt:lpstr>DSS Web User Interface</vt:lpstr>
      <vt:lpstr>PowerPoint Presentation</vt:lpstr>
      <vt:lpstr>“Pipeline” Architecture</vt:lpstr>
      <vt:lpstr>Core-Operations Architecture In-Detail: STRF</vt:lpstr>
      <vt:lpstr>STRF Generator Architecture</vt:lpstr>
      <vt:lpstr>Discrete Uncertainty: Min-Max Problem</vt:lpstr>
      <vt:lpstr>Discrete Uncertainty: Min-Max Problem</vt:lpstr>
      <vt:lpstr>About this template</vt:lpstr>
      <vt:lpstr>About this template</vt:lpstr>
      <vt:lpstr>Discrete Robust Architecture</vt:lpstr>
      <vt:lpstr>DATA Dependencies</vt:lpstr>
      <vt:lpstr>Discrete Robust Architecture</vt:lpstr>
      <vt:lpstr>Discrete Robust Architecture</vt:lpstr>
      <vt:lpstr>D* Lite Architecture</vt:lpstr>
      <vt:lpstr>D* Lite Architecture</vt:lpstr>
      <vt:lpstr>D* Lite Architecture</vt:lpstr>
      <vt:lpstr>About this template</vt:lpstr>
      <vt:lpstr>About this template</vt:lpstr>
      <vt:lpstr>About this template</vt:lpstr>
      <vt:lpstr>About this template</vt:lpstr>
      <vt:lpstr>PowerPoint Presentation</vt:lpstr>
      <vt:lpstr>Data Generation for all models: Overview</vt:lpstr>
      <vt:lpstr>Data Generation for all models: Overview</vt:lpstr>
      <vt:lpstr>Data Generation for: D* Lite</vt:lpstr>
      <vt:lpstr>Data Generation for: Discrete Robust</vt:lpstr>
      <vt:lpstr>Data Generation for: Locally Budgeted Uncertainty</vt:lpstr>
      <vt:lpstr>Data Generation for: Locally Budgeted Uncertainty</vt:lpstr>
      <vt:lpstr>Data Generation for: Locally Budgeted Uncertainty</vt:lpstr>
      <vt:lpstr>Data Generation for: Locally Budgeted Uncertainty</vt:lpstr>
      <vt:lpstr>Data Input for Models</vt:lpstr>
      <vt:lpstr>Data Output for Analysation &amp; Visualization</vt:lpstr>
      <vt:lpstr>Budgeted Uncertainty Robust Optimization Model</vt:lpstr>
      <vt:lpstr>Budgeted Uncertainty Robust Model: Thesis Application</vt:lpstr>
      <vt:lpstr>Locally Budgeted Uncertainty</vt:lpstr>
      <vt:lpstr>Locally Budgeted Uncertainty Model: Formulation</vt:lpstr>
      <vt:lpstr>Locally Budgeted Uncertainty Model: Formulation</vt:lpstr>
      <vt:lpstr>Locally Budgeted Uncertainty Model: Formulation</vt:lpstr>
      <vt:lpstr>Locally Budgeted Uncertainty Model: Formulation</vt:lpstr>
      <vt:lpstr>PowerPoint Presentation</vt:lpstr>
      <vt:lpstr>Locally Budgeted Uncertainty Model</vt:lpstr>
      <vt:lpstr>Static Spatial Graph: Visualization</vt:lpstr>
      <vt:lpstr>Time Expanded Graph: Visualization</vt:lpstr>
      <vt:lpstr>PowerPoint Presentation</vt:lpstr>
      <vt:lpstr>D* Lite on a 2D ST-GRF</vt:lpstr>
      <vt:lpstr>D* Lite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Elements of the Uncertainty Set</vt:lpstr>
      <vt:lpstr>PowerPoint Presentation</vt:lpstr>
      <vt:lpstr>PowerPoint Presentation</vt:lpstr>
      <vt:lpstr>Discrete Robust Model: General Formulation</vt:lpstr>
      <vt:lpstr>Discrete Robust Model: Thesis Application</vt:lpstr>
      <vt:lpstr>Discrete Robust Model: Thesis Application</vt:lpstr>
      <vt:lpstr>Discrete Robust Model: Thesis Application</vt:lpstr>
      <vt:lpstr>D* Lite Principle</vt:lpstr>
      <vt:lpstr>D* Lite: Time Implementation</vt:lpstr>
      <vt:lpstr>D* Lite Variables</vt:lpstr>
      <vt:lpstr>D* Lite Priority Queue Keys</vt:lpstr>
      <vt:lpstr>D* Lite: Walk through</vt:lpstr>
      <vt:lpstr>D* Lite: Visualization</vt:lpstr>
      <vt:lpstr>D* Lite: Visualization</vt:lpstr>
      <vt:lpstr>D* Lite: Visualization</vt:lpstr>
      <vt:lpstr>D* Lite: CalculateKey(s)</vt:lpstr>
      <vt:lpstr>D* Lite: UpdateVertex(u)</vt:lpstr>
      <vt:lpstr>D* Lite: Initialize()</vt:lpstr>
      <vt:lpstr>D* Lite: Initialize()</vt:lpstr>
      <vt:lpstr>D* Lite: Initialize()</vt:lpstr>
      <vt:lpstr>D* Lite: Initialize()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Forward Search </vt:lpstr>
      <vt:lpstr>D* Lite: Initialize() via A* Backward Search</vt:lpstr>
      <vt:lpstr>g &amp; rhs value: Visualization</vt:lpstr>
      <vt:lpstr>PowerPoint Presentation</vt:lpstr>
      <vt:lpstr>g &amp; rhs value: Visualization</vt:lpstr>
      <vt:lpstr>g &amp; rhs value: Visualization</vt:lpstr>
      <vt:lpstr>g &amp; rhs value: Visualization</vt:lpstr>
      <vt:lpstr>heuristic h(s, goal): Visualization</vt:lpstr>
      <vt:lpstr>k_m value: Visualization Manhattan Distance</vt:lpstr>
      <vt:lpstr>k_m value: Visualization Euclidean Distance</vt:lpstr>
      <vt:lpstr>PowerPoint Presentation</vt:lpstr>
      <vt:lpstr>PowerPoint Presentation</vt:lpstr>
      <vt:lpstr>Consistency: Visualization</vt:lpstr>
      <vt:lpstr>Problem Definition (1)</vt:lpstr>
      <vt:lpstr>Problem Definition (2)</vt:lpstr>
      <vt:lpstr>Single image on the right</vt:lpstr>
      <vt:lpstr>Three left-aligned images, grey background</vt:lpstr>
      <vt:lpstr>Panoramic image</vt:lpstr>
      <vt:lpstr>Contact slide</vt:lpstr>
      <vt:lpstr>Three images on the left</vt:lpstr>
      <vt:lpstr>Single image on the right and headline</vt:lpstr>
      <vt:lpstr>Two text blocks side by side</vt:lpstr>
      <vt:lpstr>Arbitrary content</vt:lpstr>
      <vt:lpstr>Arbitrary content with headline</vt:lpstr>
      <vt:lpstr>Full-slide image</vt:lpstr>
      <vt:lpstr>Picture collage</vt:lpstr>
      <vt:lpstr>Picture collage and text</vt:lpstr>
      <vt:lpstr>Picture collage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 Stockerl</dc:creator>
  <cp:lastModifiedBy>Philipp Stockerl</cp:lastModifiedBy>
  <cp:revision>241</cp:revision>
  <cp:lastPrinted>2019-11-13T12:46:55Z</cp:lastPrinted>
  <dcterms:created xsi:type="dcterms:W3CDTF">2025-11-15T17:17:54Z</dcterms:created>
  <dcterms:modified xsi:type="dcterms:W3CDTF">2026-01-12T13:57:39Z</dcterms:modified>
</cp:coreProperties>
</file>